
<file path=[Content_Types].xml><?xml version="1.0" encoding="utf-8"?>
<Types xmlns="http://schemas.openxmlformats.org/package/2006/content-types">
  <Default Extension="png" ContentType="image/png"/>
  <Default Extension="mov" ContentType="video/quicktime"/>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9"/>
  </p:notesMasterIdLst>
  <p:sldIdLst>
    <p:sldId id="256" r:id="rId2"/>
    <p:sldId id="320" r:id="rId3"/>
    <p:sldId id="322" r:id="rId4"/>
    <p:sldId id="327" r:id="rId5"/>
    <p:sldId id="330" r:id="rId6"/>
    <p:sldId id="331" r:id="rId7"/>
    <p:sldId id="332" r:id="rId8"/>
    <p:sldId id="333" r:id="rId9"/>
    <p:sldId id="334" r:id="rId10"/>
    <p:sldId id="335" r:id="rId11"/>
    <p:sldId id="336" r:id="rId12"/>
    <p:sldId id="337" r:id="rId13"/>
    <p:sldId id="338" r:id="rId14"/>
    <p:sldId id="339" r:id="rId15"/>
    <p:sldId id="340" r:id="rId16"/>
    <p:sldId id="341" r:id="rId17"/>
    <p:sldId id="342" r:id="rId18"/>
    <p:sldId id="343" r:id="rId19"/>
    <p:sldId id="344" r:id="rId20"/>
    <p:sldId id="345" r:id="rId21"/>
    <p:sldId id="363" r:id="rId22"/>
    <p:sldId id="364" r:id="rId23"/>
    <p:sldId id="366" r:id="rId24"/>
    <p:sldId id="365" r:id="rId25"/>
    <p:sldId id="367" r:id="rId26"/>
    <p:sldId id="368" r:id="rId27"/>
    <p:sldId id="369" r:id="rId28"/>
    <p:sldId id="370" r:id="rId29"/>
    <p:sldId id="371" r:id="rId30"/>
    <p:sldId id="372" r:id="rId31"/>
    <p:sldId id="373" r:id="rId32"/>
    <p:sldId id="374" r:id="rId33"/>
    <p:sldId id="377" r:id="rId34"/>
    <p:sldId id="375" r:id="rId35"/>
    <p:sldId id="376" r:id="rId36"/>
    <p:sldId id="378" r:id="rId37"/>
    <p:sldId id="379" r:id="rId38"/>
    <p:sldId id="380" r:id="rId39"/>
    <p:sldId id="381" r:id="rId40"/>
    <p:sldId id="382" r:id="rId41"/>
    <p:sldId id="383" r:id="rId42"/>
    <p:sldId id="384" r:id="rId43"/>
    <p:sldId id="385" r:id="rId44"/>
    <p:sldId id="386" r:id="rId45"/>
    <p:sldId id="387" r:id="rId46"/>
    <p:sldId id="388" r:id="rId47"/>
    <p:sldId id="389" r:id="rId48"/>
    <p:sldId id="390" r:id="rId49"/>
    <p:sldId id="392" r:id="rId50"/>
    <p:sldId id="391" r:id="rId51"/>
    <p:sldId id="393" r:id="rId52"/>
    <p:sldId id="394" r:id="rId53"/>
    <p:sldId id="395" r:id="rId54"/>
    <p:sldId id="396" r:id="rId55"/>
    <p:sldId id="397" r:id="rId56"/>
    <p:sldId id="401" r:id="rId57"/>
    <p:sldId id="400" r:id="rId58"/>
    <p:sldId id="398" r:id="rId59"/>
    <p:sldId id="399" r:id="rId60"/>
    <p:sldId id="402" r:id="rId61"/>
    <p:sldId id="403" r:id="rId62"/>
    <p:sldId id="404" r:id="rId63"/>
    <p:sldId id="405" r:id="rId64"/>
    <p:sldId id="406" r:id="rId65"/>
    <p:sldId id="407" r:id="rId66"/>
    <p:sldId id="408" r:id="rId67"/>
    <p:sldId id="409" r:id="rId6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915" autoAdjust="0"/>
    <p:restoredTop sz="81901"/>
  </p:normalViewPr>
  <p:slideViewPr>
    <p:cSldViewPr snapToGrid="0" snapToObjects="1">
      <p:cViewPr varScale="1">
        <p:scale>
          <a:sx n="138" d="100"/>
          <a:sy n="138" d="100"/>
        </p:scale>
        <p:origin x="200" y="2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D14A1D0-D03C-3845-B5FF-05B50A4EB98C}" type="datetimeFigureOut">
              <a:rPr lang="en-US" smtClean="0"/>
              <a:t>1/30/19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36A9DDB-F4B0-0A46-A0CD-B98C59A97632}" type="slidenum">
              <a:rPr lang="en-US" smtClean="0"/>
              <a:t>‹#›</a:t>
            </a:fld>
            <a:endParaRPr lang="en-US"/>
          </a:p>
        </p:txBody>
      </p:sp>
    </p:spTree>
    <p:extLst>
      <p:ext uri="{BB962C8B-B14F-4D97-AF65-F5344CB8AC3E}">
        <p14:creationId xmlns:p14="http://schemas.microsoft.com/office/powerpoint/2010/main" val="416511300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Hint: multi-task learning</a:t>
            </a:r>
          </a:p>
        </p:txBody>
      </p:sp>
      <p:sp>
        <p:nvSpPr>
          <p:cNvPr id="4" name="Slide Number Placeholder 3"/>
          <p:cNvSpPr>
            <a:spLocks noGrp="1"/>
          </p:cNvSpPr>
          <p:nvPr>
            <p:ph type="sldNum" sz="quarter" idx="5"/>
          </p:nvPr>
        </p:nvSpPr>
        <p:spPr/>
        <p:txBody>
          <a:bodyPr/>
          <a:lstStyle/>
          <a:p>
            <a:fld id="{C36A9DDB-F4B0-0A46-A0CD-B98C59A97632}" type="slidenum">
              <a:rPr lang="en-US" smtClean="0"/>
              <a:t>9</a:t>
            </a:fld>
            <a:endParaRPr lang="en-US"/>
          </a:p>
        </p:txBody>
      </p:sp>
    </p:spTree>
    <p:extLst>
      <p:ext uri="{BB962C8B-B14F-4D97-AF65-F5344CB8AC3E}">
        <p14:creationId xmlns:p14="http://schemas.microsoft.com/office/powerpoint/2010/main" val="3980397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smaller French vocabulary</a:t>
            </a:r>
          </a:p>
          <a:p>
            <a:r>
              <a:rPr lang="en-US" dirty="0"/>
              <a:t>UNK could be better addressed with character LMs now</a:t>
            </a:r>
          </a:p>
        </p:txBody>
      </p:sp>
      <p:sp>
        <p:nvSpPr>
          <p:cNvPr id="4" name="Slide Number Placeholder 3"/>
          <p:cNvSpPr>
            <a:spLocks noGrp="1"/>
          </p:cNvSpPr>
          <p:nvPr>
            <p:ph type="sldNum" sz="quarter" idx="5"/>
          </p:nvPr>
        </p:nvSpPr>
        <p:spPr/>
        <p:txBody>
          <a:bodyPr/>
          <a:lstStyle/>
          <a:p>
            <a:fld id="{C36A9DDB-F4B0-0A46-A0CD-B98C59A97632}" type="slidenum">
              <a:rPr lang="en-US" smtClean="0"/>
              <a:t>11</a:t>
            </a:fld>
            <a:endParaRPr lang="en-US"/>
          </a:p>
        </p:txBody>
      </p:sp>
    </p:spTree>
    <p:extLst>
      <p:ext uri="{BB962C8B-B14F-4D97-AF65-F5344CB8AC3E}">
        <p14:creationId xmlns:p14="http://schemas.microsoft.com/office/powerpoint/2010/main" val="946514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Viterbi might be better?</a:t>
            </a:r>
          </a:p>
        </p:txBody>
      </p:sp>
      <p:sp>
        <p:nvSpPr>
          <p:cNvPr id="4" name="Slide Number Placeholder 3"/>
          <p:cNvSpPr>
            <a:spLocks noGrp="1"/>
          </p:cNvSpPr>
          <p:nvPr>
            <p:ph type="sldNum" sz="quarter" idx="5"/>
          </p:nvPr>
        </p:nvSpPr>
        <p:spPr/>
        <p:txBody>
          <a:bodyPr/>
          <a:lstStyle/>
          <a:p>
            <a:fld id="{C36A9DDB-F4B0-0A46-A0CD-B98C59A97632}" type="slidenum">
              <a:rPr lang="en-US" smtClean="0"/>
              <a:t>12</a:t>
            </a:fld>
            <a:endParaRPr lang="en-US"/>
          </a:p>
        </p:txBody>
      </p:sp>
    </p:spTree>
    <p:extLst>
      <p:ext uri="{BB962C8B-B14F-4D97-AF65-F5344CB8AC3E}">
        <p14:creationId xmlns:p14="http://schemas.microsoft.com/office/powerpoint/2010/main" val="3624806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628C1BB-A2F3-3541-AC33-47164DFC78B5}" type="datetime1">
              <a:rPr lang="en-US" smtClean="0"/>
              <a:t>1/30/19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cxnSp>
        <p:nvCxnSpPr>
          <p:cNvPr id="8" name="Straight Connector 7"/>
          <p:cNvCxnSpPr/>
          <p:nvPr userDrawn="1"/>
        </p:nvCxnSpPr>
        <p:spPr>
          <a:xfrm>
            <a:off x="685800" y="3680640"/>
            <a:ext cx="77724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84236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F33E128-D5A9-A94E-889E-8A5429DB0CDE}" type="datetime1">
              <a:rPr lang="en-US" smtClean="0"/>
              <a:t>1/30/19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cxnSp>
        <p:nvCxnSpPr>
          <p:cNvPr id="7" name="Straight Connector 6"/>
          <p:cNvCxnSpPr/>
          <p:nvPr userDrawn="1"/>
        </p:nvCxnSpPr>
        <p:spPr>
          <a:xfrm>
            <a:off x="457200" y="14947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4299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E6084C-7301-D848-B3FB-5C8223CBE9BF}" type="datetime1">
              <a:rPr lang="en-US" smtClean="0"/>
              <a:t>1/30/19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31072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73BCDE-1025-EE40-81DE-EA468152F291}" type="datetime1">
              <a:rPr lang="en-US" smtClean="0"/>
              <a:t>1/30/19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cxnSp>
        <p:nvCxnSpPr>
          <p:cNvPr id="8" name="Straight Connector 7"/>
          <p:cNvCxnSpPr/>
          <p:nvPr userDrawn="1"/>
        </p:nvCxnSpPr>
        <p:spPr>
          <a:xfrm>
            <a:off x="457200" y="14947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743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5DD901-9937-F745-B559-593258CD002C}" type="datetime1">
              <a:rPr lang="en-US" smtClean="0"/>
              <a:t>1/30/19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2521307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712BE76-D713-904A-9305-44BE9B9B5C9A}" type="datetime1">
              <a:rPr lang="en-US" smtClean="0"/>
              <a:t>1/30/19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5157AA-4A4D-2C48-B0F6-C526C028AE97}" type="slidenum">
              <a:rPr lang="en-US" smtClean="0"/>
              <a:t>‹#›</a:t>
            </a:fld>
            <a:endParaRPr lang="en-US"/>
          </a:p>
        </p:txBody>
      </p:sp>
      <p:cxnSp>
        <p:nvCxnSpPr>
          <p:cNvPr id="8" name="Straight Connector 7"/>
          <p:cNvCxnSpPr/>
          <p:nvPr userDrawn="1"/>
        </p:nvCxnSpPr>
        <p:spPr>
          <a:xfrm>
            <a:off x="457200" y="14947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2735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A487FB5-CDC3-134E-A340-F21C35D166A0}" type="datetime1">
              <a:rPr lang="en-US" smtClean="0"/>
              <a:t>1/30/19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5157AA-4A4D-2C48-B0F6-C526C028AE97}" type="slidenum">
              <a:rPr lang="en-US" smtClean="0"/>
              <a:t>‹#›</a:t>
            </a:fld>
            <a:endParaRPr lang="en-US"/>
          </a:p>
        </p:txBody>
      </p:sp>
      <p:cxnSp>
        <p:nvCxnSpPr>
          <p:cNvPr id="10" name="Straight Connector 9"/>
          <p:cNvCxnSpPr/>
          <p:nvPr userDrawn="1"/>
        </p:nvCxnSpPr>
        <p:spPr>
          <a:xfrm>
            <a:off x="457200" y="14947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9140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763201A-D11B-E547-8F94-E4D14A7F6D03}" type="datetime1">
              <a:rPr lang="en-US" smtClean="0"/>
              <a:t>1/30/19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5157AA-4A4D-2C48-B0F6-C526C028AE97}" type="slidenum">
              <a:rPr lang="en-US" smtClean="0"/>
              <a:t>‹#›</a:t>
            </a:fld>
            <a:endParaRPr lang="en-US"/>
          </a:p>
        </p:txBody>
      </p:sp>
      <p:cxnSp>
        <p:nvCxnSpPr>
          <p:cNvPr id="6" name="Straight Connector 5"/>
          <p:cNvCxnSpPr/>
          <p:nvPr userDrawn="1"/>
        </p:nvCxnSpPr>
        <p:spPr>
          <a:xfrm>
            <a:off x="457200" y="14947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85364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8A2B10-B854-5143-8588-A87103E4BEFF}" type="datetime1">
              <a:rPr lang="en-US" smtClean="0"/>
              <a:t>1/30/19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1891644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F1A3CE1-BC46-0F4D-94A7-AF16A95EA17E}" type="datetime1">
              <a:rPr lang="en-US" smtClean="0"/>
              <a:t>1/30/19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410983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FB7FB2-C5D2-EB4A-9787-E0665AF477DA}" type="datetime1">
              <a:rPr lang="en-US" smtClean="0"/>
              <a:t>1/30/19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494523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6E1BF0-26D6-A74F-9587-4F629188CB02}" type="datetime1">
              <a:rPr lang="en-US" smtClean="0"/>
              <a:t>1/30/19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5157AA-4A4D-2C48-B0F6-C526C028AE97}" type="slidenum">
              <a:rPr lang="en-US" smtClean="0"/>
              <a:t>‹#›</a:t>
            </a:fld>
            <a:endParaRPr lang="en-US"/>
          </a:p>
        </p:txBody>
      </p:sp>
    </p:spTree>
    <p:extLst>
      <p:ext uri="{BB962C8B-B14F-4D97-AF65-F5344CB8AC3E}">
        <p14:creationId xmlns:p14="http://schemas.microsoft.com/office/powerpoint/2010/main" val="12629668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mchromiak.github.io/articles/2017/Sep/12/Transformer-Attention-is-all-you-need/" TargetMode="External"/><Relationship Id="rId2" Type="http://schemas.openxmlformats.org/officeDocument/2006/relationships/hyperlink" Target="https://jalammar.github.io/illustrated-transformer/"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hyperlink" Target="https://arxiv.org/abs/1607.06450"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a:t>Encode—decoder + transformer network</a:t>
            </a:r>
          </a:p>
        </p:txBody>
      </p:sp>
      <p:sp>
        <p:nvSpPr>
          <p:cNvPr id="3" name="Subtitle 2"/>
          <p:cNvSpPr>
            <a:spLocks noGrp="1"/>
          </p:cNvSpPr>
          <p:nvPr>
            <p:ph type="subTitle" idx="1"/>
          </p:nvPr>
        </p:nvSpPr>
        <p:spPr/>
        <p:txBody>
          <a:bodyPr>
            <a:normAutofit/>
          </a:bodyPr>
          <a:lstStyle/>
          <a:p>
            <a:r>
              <a:rPr lang="en-US" dirty="0"/>
              <a:t>Mihai Surdeanu</a:t>
            </a:r>
          </a:p>
          <a:p>
            <a:r>
              <a:rPr lang="en-US" dirty="0"/>
              <a:t>NLP Reading Group, Spring 2019</a:t>
            </a:r>
          </a:p>
          <a:p>
            <a:endParaRPr lang="en-US" dirty="0"/>
          </a:p>
        </p:txBody>
      </p:sp>
      <p:sp>
        <p:nvSpPr>
          <p:cNvPr id="4" name="Slide Number Placeholder 3">
            <a:extLst>
              <a:ext uri="{FF2B5EF4-FFF2-40B4-BE49-F238E27FC236}">
                <a16:creationId xmlns:a16="http://schemas.microsoft.com/office/drawing/2014/main" id="{E41EB8C9-AC17-164D-9D22-028B773F0841}"/>
              </a:ext>
            </a:extLst>
          </p:cNvPr>
          <p:cNvSpPr>
            <a:spLocks noGrp="1"/>
          </p:cNvSpPr>
          <p:nvPr>
            <p:ph type="sldNum" sz="quarter" idx="12"/>
          </p:nvPr>
        </p:nvSpPr>
        <p:spPr/>
        <p:txBody>
          <a:bodyPr/>
          <a:lstStyle/>
          <a:p>
            <a:fld id="{FF5157AA-4A4D-2C48-B0F6-C526C028AE97}" type="slidenum">
              <a:rPr lang="en-US" smtClean="0"/>
              <a:t>1</a:t>
            </a:fld>
            <a:endParaRPr lang="en-US"/>
          </a:p>
        </p:txBody>
      </p:sp>
    </p:spTree>
    <p:extLst>
      <p:ext uri="{BB962C8B-B14F-4D97-AF65-F5344CB8AC3E}">
        <p14:creationId xmlns:p14="http://schemas.microsoft.com/office/powerpoint/2010/main" val="1434035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24458-94F8-484A-90D8-6012E4C2291C}"/>
              </a:ext>
            </a:extLst>
          </p:cNvPr>
          <p:cNvSpPr>
            <a:spLocks noGrp="1"/>
          </p:cNvSpPr>
          <p:nvPr>
            <p:ph type="title"/>
          </p:nvPr>
        </p:nvSpPr>
        <p:spPr/>
        <p:txBody>
          <a:bodyPr/>
          <a:lstStyle/>
          <a:p>
            <a:r>
              <a:rPr lang="en-US" dirty="0"/>
              <a:t>Two types of experiments</a:t>
            </a:r>
          </a:p>
        </p:txBody>
      </p:sp>
      <p:sp>
        <p:nvSpPr>
          <p:cNvPr id="3" name="Content Placeholder 2">
            <a:extLst>
              <a:ext uri="{FF2B5EF4-FFF2-40B4-BE49-F238E27FC236}">
                <a16:creationId xmlns:a16="http://schemas.microsoft.com/office/drawing/2014/main" id="{D6A3927E-43EE-1E41-AF80-1C62BCC04DB3}"/>
              </a:ext>
            </a:extLst>
          </p:cNvPr>
          <p:cNvSpPr>
            <a:spLocks noGrp="1"/>
          </p:cNvSpPr>
          <p:nvPr>
            <p:ph idx="1"/>
          </p:nvPr>
        </p:nvSpPr>
        <p:spPr/>
        <p:txBody>
          <a:bodyPr/>
          <a:lstStyle/>
          <a:p>
            <a:r>
              <a:rPr lang="en-US" dirty="0"/>
              <a:t>Direct translation</a:t>
            </a:r>
          </a:p>
          <a:p>
            <a:r>
              <a:rPr lang="en-US" dirty="0"/>
              <a:t>Reranking the n-best lists of a SMT baseline</a:t>
            </a:r>
          </a:p>
        </p:txBody>
      </p:sp>
      <p:sp>
        <p:nvSpPr>
          <p:cNvPr id="4" name="Slide Number Placeholder 3">
            <a:extLst>
              <a:ext uri="{FF2B5EF4-FFF2-40B4-BE49-F238E27FC236}">
                <a16:creationId xmlns:a16="http://schemas.microsoft.com/office/drawing/2014/main" id="{D8FB5327-8075-7C44-B734-91E74D72424E}"/>
              </a:ext>
            </a:extLst>
          </p:cNvPr>
          <p:cNvSpPr>
            <a:spLocks noGrp="1"/>
          </p:cNvSpPr>
          <p:nvPr>
            <p:ph type="sldNum" sz="quarter" idx="12"/>
          </p:nvPr>
        </p:nvSpPr>
        <p:spPr/>
        <p:txBody>
          <a:bodyPr/>
          <a:lstStyle/>
          <a:p>
            <a:fld id="{FF5157AA-4A4D-2C48-B0F6-C526C028AE97}" type="slidenum">
              <a:rPr lang="en-US" smtClean="0"/>
              <a:t>10</a:t>
            </a:fld>
            <a:endParaRPr lang="en-US"/>
          </a:p>
        </p:txBody>
      </p:sp>
    </p:spTree>
    <p:extLst>
      <p:ext uri="{BB962C8B-B14F-4D97-AF65-F5344CB8AC3E}">
        <p14:creationId xmlns:p14="http://schemas.microsoft.com/office/powerpoint/2010/main" val="1939935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9CF45-A10B-5B4C-8041-F3511E85036C}"/>
              </a:ext>
            </a:extLst>
          </p:cNvPr>
          <p:cNvSpPr>
            <a:spLocks noGrp="1"/>
          </p:cNvSpPr>
          <p:nvPr>
            <p:ph type="title"/>
          </p:nvPr>
        </p:nvSpPr>
        <p:spPr/>
        <p:txBody>
          <a:bodyPr/>
          <a:lstStyle/>
          <a:p>
            <a:r>
              <a:rPr lang="en-US" dirty="0"/>
              <a:t>Dataset details</a:t>
            </a:r>
          </a:p>
        </p:txBody>
      </p:sp>
      <p:sp>
        <p:nvSpPr>
          <p:cNvPr id="3" name="Content Placeholder 2">
            <a:extLst>
              <a:ext uri="{FF2B5EF4-FFF2-40B4-BE49-F238E27FC236}">
                <a16:creationId xmlns:a16="http://schemas.microsoft.com/office/drawing/2014/main" id="{6EF2A79D-6D56-7C40-9148-203C423C279F}"/>
              </a:ext>
            </a:extLst>
          </p:cNvPr>
          <p:cNvSpPr>
            <a:spLocks noGrp="1"/>
          </p:cNvSpPr>
          <p:nvPr>
            <p:ph idx="1"/>
          </p:nvPr>
        </p:nvSpPr>
        <p:spPr/>
        <p:txBody>
          <a:bodyPr>
            <a:normAutofit lnSpcReduction="10000"/>
          </a:bodyPr>
          <a:lstStyle/>
          <a:p>
            <a:r>
              <a:rPr lang="en-US" dirty="0"/>
              <a:t>English to French</a:t>
            </a:r>
          </a:p>
          <a:p>
            <a:r>
              <a:rPr lang="en-US" dirty="0"/>
              <a:t>12M aligned sentences</a:t>
            </a:r>
          </a:p>
          <a:p>
            <a:pPr lvl="1"/>
            <a:r>
              <a:rPr lang="en-US" dirty="0"/>
              <a:t>304M English words</a:t>
            </a:r>
          </a:p>
          <a:p>
            <a:pPr lvl="1"/>
            <a:r>
              <a:rPr lang="en-US" dirty="0"/>
              <a:t>348M French words</a:t>
            </a:r>
          </a:p>
          <a:p>
            <a:pPr lvl="1"/>
            <a:r>
              <a:rPr lang="en-US" dirty="0"/>
              <a:t>1000-best lists from a SOA SMT system</a:t>
            </a:r>
          </a:p>
          <a:p>
            <a:r>
              <a:rPr lang="en-US" dirty="0"/>
              <a:t>Fixed vocabularies based on frequency</a:t>
            </a:r>
          </a:p>
          <a:p>
            <a:pPr lvl="1"/>
            <a:r>
              <a:rPr lang="en-US" dirty="0"/>
              <a:t>160K for English</a:t>
            </a:r>
          </a:p>
          <a:p>
            <a:pPr lvl="1"/>
            <a:r>
              <a:rPr lang="en-US" dirty="0"/>
              <a:t>80K for French (!!)</a:t>
            </a:r>
          </a:p>
          <a:p>
            <a:pPr lvl="1"/>
            <a:r>
              <a:rPr lang="en-US" dirty="0"/>
              <a:t>Out-of-vocabulary words replaced with UNK (!)</a:t>
            </a:r>
          </a:p>
          <a:p>
            <a:endParaRPr lang="en-US" dirty="0"/>
          </a:p>
        </p:txBody>
      </p:sp>
      <p:sp>
        <p:nvSpPr>
          <p:cNvPr id="4" name="Slide Number Placeholder 3">
            <a:extLst>
              <a:ext uri="{FF2B5EF4-FFF2-40B4-BE49-F238E27FC236}">
                <a16:creationId xmlns:a16="http://schemas.microsoft.com/office/drawing/2014/main" id="{E1A5439F-A9A8-E14E-8280-BA7367C5859C}"/>
              </a:ext>
            </a:extLst>
          </p:cNvPr>
          <p:cNvSpPr>
            <a:spLocks noGrp="1"/>
          </p:cNvSpPr>
          <p:nvPr>
            <p:ph type="sldNum" sz="quarter" idx="12"/>
          </p:nvPr>
        </p:nvSpPr>
        <p:spPr/>
        <p:txBody>
          <a:bodyPr/>
          <a:lstStyle/>
          <a:p>
            <a:fld id="{FF5157AA-4A4D-2C48-B0F6-C526C028AE97}" type="slidenum">
              <a:rPr lang="en-US" smtClean="0"/>
              <a:t>11</a:t>
            </a:fld>
            <a:endParaRPr lang="en-US"/>
          </a:p>
        </p:txBody>
      </p:sp>
    </p:spTree>
    <p:extLst>
      <p:ext uri="{BB962C8B-B14F-4D97-AF65-F5344CB8AC3E}">
        <p14:creationId xmlns:p14="http://schemas.microsoft.com/office/powerpoint/2010/main" val="1505944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6399B8-15F0-1448-83BA-AC42A637A5B8}"/>
              </a:ext>
            </a:extLst>
          </p:cNvPr>
          <p:cNvPicPr>
            <a:picLocks noChangeAspect="1"/>
          </p:cNvPicPr>
          <p:nvPr/>
        </p:nvPicPr>
        <p:blipFill>
          <a:blip r:embed="rId3"/>
          <a:stretch>
            <a:fillRect/>
          </a:stretch>
        </p:blipFill>
        <p:spPr>
          <a:xfrm>
            <a:off x="1597354" y="2017047"/>
            <a:ext cx="3510674" cy="1088994"/>
          </a:xfrm>
          <a:prstGeom prst="rect">
            <a:avLst/>
          </a:prstGeom>
        </p:spPr>
      </p:pic>
      <p:sp>
        <p:nvSpPr>
          <p:cNvPr id="2" name="Title 1">
            <a:extLst>
              <a:ext uri="{FF2B5EF4-FFF2-40B4-BE49-F238E27FC236}">
                <a16:creationId xmlns:a16="http://schemas.microsoft.com/office/drawing/2014/main" id="{4A8FF36A-D92E-5845-8793-5FB515492E9F}"/>
              </a:ext>
            </a:extLst>
          </p:cNvPr>
          <p:cNvSpPr>
            <a:spLocks noGrp="1"/>
          </p:cNvSpPr>
          <p:nvPr>
            <p:ph type="title"/>
          </p:nvPr>
        </p:nvSpPr>
        <p:spPr/>
        <p:txBody>
          <a:bodyPr/>
          <a:lstStyle/>
          <a:p>
            <a:r>
              <a:rPr lang="en-US" dirty="0"/>
              <a:t>Decoding details</a:t>
            </a:r>
          </a:p>
        </p:txBody>
      </p:sp>
      <p:sp>
        <p:nvSpPr>
          <p:cNvPr id="3" name="Content Placeholder 2">
            <a:extLst>
              <a:ext uri="{FF2B5EF4-FFF2-40B4-BE49-F238E27FC236}">
                <a16:creationId xmlns:a16="http://schemas.microsoft.com/office/drawing/2014/main" id="{2F5EB82B-881B-F247-B979-7EBDA293E73A}"/>
              </a:ext>
            </a:extLst>
          </p:cNvPr>
          <p:cNvSpPr>
            <a:spLocks noGrp="1"/>
          </p:cNvSpPr>
          <p:nvPr>
            <p:ph idx="1"/>
          </p:nvPr>
        </p:nvSpPr>
        <p:spPr>
          <a:xfrm>
            <a:off x="457200" y="1600200"/>
            <a:ext cx="8229600" cy="5021317"/>
          </a:xfrm>
        </p:spPr>
        <p:txBody>
          <a:bodyPr>
            <a:normAutofit fontScale="92500" lnSpcReduction="10000"/>
          </a:bodyPr>
          <a:lstStyle/>
          <a:p>
            <a:r>
              <a:rPr lang="en-US" dirty="0"/>
              <a:t>Cross-entropy objective function:</a:t>
            </a:r>
          </a:p>
          <a:p>
            <a:pPr lvl="1"/>
            <a:r>
              <a:rPr lang="en-US" dirty="0"/>
              <a:t> </a:t>
            </a:r>
          </a:p>
          <a:p>
            <a:endParaRPr lang="en-US" dirty="0"/>
          </a:p>
          <a:p>
            <a:r>
              <a:rPr lang="en-US" dirty="0"/>
              <a:t>Inference:</a:t>
            </a:r>
          </a:p>
          <a:p>
            <a:pPr lvl="1"/>
            <a:r>
              <a:rPr lang="en-US" dirty="0"/>
              <a:t> </a:t>
            </a:r>
          </a:p>
          <a:p>
            <a:pPr lvl="1"/>
            <a:endParaRPr lang="en-US" dirty="0"/>
          </a:p>
          <a:p>
            <a:pPr lvl="1"/>
            <a:r>
              <a:rPr lang="en-US" dirty="0"/>
              <a:t> Simple beam search decoder (!)</a:t>
            </a:r>
          </a:p>
          <a:p>
            <a:pPr lvl="2"/>
            <a:r>
              <a:rPr lang="en-US" dirty="0"/>
              <a:t>Maintains the top B hypotheses at each time step</a:t>
            </a:r>
          </a:p>
          <a:p>
            <a:pPr lvl="2"/>
            <a:r>
              <a:rPr lang="en-US" dirty="0"/>
              <a:t>At each timestep they extend each partial hypothesis in the beam with every possible word in the vocabulary (but keep the top B)</a:t>
            </a:r>
          </a:p>
          <a:p>
            <a:pPr lvl="2"/>
            <a:r>
              <a:rPr lang="en-US" dirty="0"/>
              <a:t> Decent performance with B = 1, good with B = 2</a:t>
            </a:r>
          </a:p>
        </p:txBody>
      </p:sp>
      <p:pic>
        <p:nvPicPr>
          <p:cNvPr id="7" name="Picture 6">
            <a:extLst>
              <a:ext uri="{FF2B5EF4-FFF2-40B4-BE49-F238E27FC236}">
                <a16:creationId xmlns:a16="http://schemas.microsoft.com/office/drawing/2014/main" id="{EC3E387E-D8CB-E64B-B3B0-D46784B1817F}"/>
              </a:ext>
            </a:extLst>
          </p:cNvPr>
          <p:cNvPicPr>
            <a:picLocks noChangeAspect="1"/>
          </p:cNvPicPr>
          <p:nvPr/>
        </p:nvPicPr>
        <p:blipFill>
          <a:blip r:embed="rId4"/>
          <a:stretch>
            <a:fillRect/>
          </a:stretch>
        </p:blipFill>
        <p:spPr>
          <a:xfrm>
            <a:off x="1439699" y="3400781"/>
            <a:ext cx="4150173" cy="1001410"/>
          </a:xfrm>
          <a:prstGeom prst="rect">
            <a:avLst/>
          </a:prstGeom>
        </p:spPr>
      </p:pic>
      <p:sp>
        <p:nvSpPr>
          <p:cNvPr id="4" name="Slide Number Placeholder 3">
            <a:extLst>
              <a:ext uri="{FF2B5EF4-FFF2-40B4-BE49-F238E27FC236}">
                <a16:creationId xmlns:a16="http://schemas.microsoft.com/office/drawing/2014/main" id="{CC746819-89E0-9341-A46C-BFB3BB388FC5}"/>
              </a:ext>
            </a:extLst>
          </p:cNvPr>
          <p:cNvSpPr>
            <a:spLocks noGrp="1"/>
          </p:cNvSpPr>
          <p:nvPr>
            <p:ph type="sldNum" sz="quarter" idx="12"/>
          </p:nvPr>
        </p:nvSpPr>
        <p:spPr/>
        <p:txBody>
          <a:bodyPr/>
          <a:lstStyle/>
          <a:p>
            <a:fld id="{FF5157AA-4A4D-2C48-B0F6-C526C028AE97}" type="slidenum">
              <a:rPr lang="en-US" smtClean="0"/>
              <a:t>12</a:t>
            </a:fld>
            <a:endParaRPr lang="en-US"/>
          </a:p>
        </p:txBody>
      </p:sp>
    </p:spTree>
    <p:extLst>
      <p:ext uri="{BB962C8B-B14F-4D97-AF65-F5344CB8AC3E}">
        <p14:creationId xmlns:p14="http://schemas.microsoft.com/office/powerpoint/2010/main" val="1899522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F2B6C-0B69-7849-970D-02F9A9FDD5AB}"/>
              </a:ext>
            </a:extLst>
          </p:cNvPr>
          <p:cNvSpPr>
            <a:spLocks noGrp="1"/>
          </p:cNvSpPr>
          <p:nvPr>
            <p:ph type="title"/>
          </p:nvPr>
        </p:nvSpPr>
        <p:spPr/>
        <p:txBody>
          <a:bodyPr>
            <a:normAutofit fontScale="90000"/>
          </a:bodyPr>
          <a:lstStyle/>
          <a:p>
            <a:r>
              <a:rPr lang="en-US" dirty="0"/>
              <a:t>Intuition for input sentence reversal</a:t>
            </a:r>
          </a:p>
        </p:txBody>
      </p:sp>
      <p:pic>
        <p:nvPicPr>
          <p:cNvPr id="5" name="Picture 4">
            <a:extLst>
              <a:ext uri="{FF2B5EF4-FFF2-40B4-BE49-F238E27FC236}">
                <a16:creationId xmlns:a16="http://schemas.microsoft.com/office/drawing/2014/main" id="{5ED6268E-D457-6943-A537-8F32A3A4CB33}"/>
              </a:ext>
            </a:extLst>
          </p:cNvPr>
          <p:cNvPicPr>
            <a:picLocks noChangeAspect="1"/>
          </p:cNvPicPr>
          <p:nvPr/>
        </p:nvPicPr>
        <p:blipFill>
          <a:blip r:embed="rId2"/>
          <a:stretch>
            <a:fillRect/>
          </a:stretch>
        </p:blipFill>
        <p:spPr>
          <a:xfrm>
            <a:off x="0" y="2178005"/>
            <a:ext cx="9144000" cy="2501990"/>
          </a:xfrm>
          <a:prstGeom prst="rect">
            <a:avLst/>
          </a:prstGeom>
        </p:spPr>
      </p:pic>
      <p:sp>
        <p:nvSpPr>
          <p:cNvPr id="3" name="Slide Number Placeholder 2">
            <a:extLst>
              <a:ext uri="{FF2B5EF4-FFF2-40B4-BE49-F238E27FC236}">
                <a16:creationId xmlns:a16="http://schemas.microsoft.com/office/drawing/2014/main" id="{BA2DF3AC-01D0-A340-859F-1C7E5F09EE9F}"/>
              </a:ext>
            </a:extLst>
          </p:cNvPr>
          <p:cNvSpPr>
            <a:spLocks noGrp="1"/>
          </p:cNvSpPr>
          <p:nvPr>
            <p:ph type="sldNum" sz="quarter" idx="12"/>
          </p:nvPr>
        </p:nvSpPr>
        <p:spPr/>
        <p:txBody>
          <a:bodyPr/>
          <a:lstStyle/>
          <a:p>
            <a:fld id="{FF5157AA-4A4D-2C48-B0F6-C526C028AE97}" type="slidenum">
              <a:rPr lang="en-US" smtClean="0"/>
              <a:t>13</a:t>
            </a:fld>
            <a:endParaRPr lang="en-US"/>
          </a:p>
        </p:txBody>
      </p:sp>
    </p:spTree>
    <p:extLst>
      <p:ext uri="{BB962C8B-B14F-4D97-AF65-F5344CB8AC3E}">
        <p14:creationId xmlns:p14="http://schemas.microsoft.com/office/powerpoint/2010/main" val="2296697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D28B0-73F7-F843-BDE3-812185346BD4}"/>
              </a:ext>
            </a:extLst>
          </p:cNvPr>
          <p:cNvSpPr>
            <a:spLocks noGrp="1"/>
          </p:cNvSpPr>
          <p:nvPr>
            <p:ph type="title"/>
          </p:nvPr>
        </p:nvSpPr>
        <p:spPr/>
        <p:txBody>
          <a:bodyPr/>
          <a:lstStyle/>
          <a:p>
            <a:r>
              <a:rPr lang="en-US" dirty="0"/>
              <a:t>Training details</a:t>
            </a:r>
          </a:p>
        </p:txBody>
      </p:sp>
      <p:pic>
        <p:nvPicPr>
          <p:cNvPr id="4" name="Picture 3">
            <a:extLst>
              <a:ext uri="{FF2B5EF4-FFF2-40B4-BE49-F238E27FC236}">
                <a16:creationId xmlns:a16="http://schemas.microsoft.com/office/drawing/2014/main" id="{877085DD-48DF-EE41-B83E-D2ED162B2959}"/>
              </a:ext>
            </a:extLst>
          </p:cNvPr>
          <p:cNvPicPr>
            <a:picLocks noChangeAspect="1"/>
          </p:cNvPicPr>
          <p:nvPr/>
        </p:nvPicPr>
        <p:blipFill>
          <a:blip r:embed="rId2"/>
          <a:stretch>
            <a:fillRect/>
          </a:stretch>
        </p:blipFill>
        <p:spPr>
          <a:xfrm>
            <a:off x="1353395" y="1781503"/>
            <a:ext cx="6437209" cy="4698124"/>
          </a:xfrm>
          <a:prstGeom prst="rect">
            <a:avLst/>
          </a:prstGeom>
        </p:spPr>
      </p:pic>
      <p:sp>
        <p:nvSpPr>
          <p:cNvPr id="3" name="Slide Number Placeholder 2">
            <a:extLst>
              <a:ext uri="{FF2B5EF4-FFF2-40B4-BE49-F238E27FC236}">
                <a16:creationId xmlns:a16="http://schemas.microsoft.com/office/drawing/2014/main" id="{75264937-FB0B-7144-B844-3A0FBA50664A}"/>
              </a:ext>
            </a:extLst>
          </p:cNvPr>
          <p:cNvSpPr>
            <a:spLocks noGrp="1"/>
          </p:cNvSpPr>
          <p:nvPr>
            <p:ph type="sldNum" sz="quarter" idx="12"/>
          </p:nvPr>
        </p:nvSpPr>
        <p:spPr/>
        <p:txBody>
          <a:bodyPr/>
          <a:lstStyle/>
          <a:p>
            <a:fld id="{FF5157AA-4A4D-2C48-B0F6-C526C028AE97}" type="slidenum">
              <a:rPr lang="en-US" smtClean="0"/>
              <a:t>14</a:t>
            </a:fld>
            <a:endParaRPr lang="en-US"/>
          </a:p>
        </p:txBody>
      </p:sp>
    </p:spTree>
    <p:extLst>
      <p:ext uri="{BB962C8B-B14F-4D97-AF65-F5344CB8AC3E}">
        <p14:creationId xmlns:p14="http://schemas.microsoft.com/office/powerpoint/2010/main" val="2806801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C88D3-BD00-CE4A-8325-10B03055D027}"/>
              </a:ext>
            </a:extLst>
          </p:cNvPr>
          <p:cNvSpPr>
            <a:spLocks noGrp="1"/>
          </p:cNvSpPr>
          <p:nvPr>
            <p:ph type="title"/>
          </p:nvPr>
        </p:nvSpPr>
        <p:spPr/>
        <p:txBody>
          <a:bodyPr/>
          <a:lstStyle/>
          <a:p>
            <a:r>
              <a:rPr lang="en-US" dirty="0"/>
              <a:t>Parallelization</a:t>
            </a:r>
          </a:p>
        </p:txBody>
      </p:sp>
      <p:pic>
        <p:nvPicPr>
          <p:cNvPr id="5" name="Picture 4">
            <a:extLst>
              <a:ext uri="{FF2B5EF4-FFF2-40B4-BE49-F238E27FC236}">
                <a16:creationId xmlns:a16="http://schemas.microsoft.com/office/drawing/2014/main" id="{BB597DE2-8DAA-BB44-A69E-51E3B96088ED}"/>
              </a:ext>
            </a:extLst>
          </p:cNvPr>
          <p:cNvPicPr>
            <a:picLocks noChangeAspect="1"/>
          </p:cNvPicPr>
          <p:nvPr/>
        </p:nvPicPr>
        <p:blipFill>
          <a:blip r:embed="rId2"/>
          <a:stretch>
            <a:fillRect/>
          </a:stretch>
        </p:blipFill>
        <p:spPr>
          <a:xfrm>
            <a:off x="0" y="2250688"/>
            <a:ext cx="9144000" cy="2356624"/>
          </a:xfrm>
          <a:prstGeom prst="rect">
            <a:avLst/>
          </a:prstGeom>
        </p:spPr>
      </p:pic>
      <p:sp>
        <p:nvSpPr>
          <p:cNvPr id="3" name="Slide Number Placeholder 2">
            <a:extLst>
              <a:ext uri="{FF2B5EF4-FFF2-40B4-BE49-F238E27FC236}">
                <a16:creationId xmlns:a16="http://schemas.microsoft.com/office/drawing/2014/main" id="{CD467B07-4E09-2547-91D0-8545AF1751F0}"/>
              </a:ext>
            </a:extLst>
          </p:cNvPr>
          <p:cNvSpPr>
            <a:spLocks noGrp="1"/>
          </p:cNvSpPr>
          <p:nvPr>
            <p:ph type="sldNum" sz="quarter" idx="12"/>
          </p:nvPr>
        </p:nvSpPr>
        <p:spPr/>
        <p:txBody>
          <a:bodyPr/>
          <a:lstStyle/>
          <a:p>
            <a:fld id="{FF5157AA-4A4D-2C48-B0F6-C526C028AE97}" type="slidenum">
              <a:rPr lang="en-US" smtClean="0"/>
              <a:t>15</a:t>
            </a:fld>
            <a:endParaRPr lang="en-US"/>
          </a:p>
        </p:txBody>
      </p:sp>
    </p:spTree>
    <p:extLst>
      <p:ext uri="{BB962C8B-B14F-4D97-AF65-F5344CB8AC3E}">
        <p14:creationId xmlns:p14="http://schemas.microsoft.com/office/powerpoint/2010/main" val="3592357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D1AC2-2DD8-074E-8A68-899B6C709D29}"/>
              </a:ext>
            </a:extLst>
          </p:cNvPr>
          <p:cNvSpPr>
            <a:spLocks noGrp="1"/>
          </p:cNvSpPr>
          <p:nvPr>
            <p:ph type="title"/>
          </p:nvPr>
        </p:nvSpPr>
        <p:spPr/>
        <p:txBody>
          <a:bodyPr/>
          <a:lstStyle/>
          <a:p>
            <a:r>
              <a:rPr lang="en-US" dirty="0"/>
              <a:t>Results: direct translation</a:t>
            </a:r>
          </a:p>
        </p:txBody>
      </p:sp>
      <p:pic>
        <p:nvPicPr>
          <p:cNvPr id="4" name="Picture 3">
            <a:extLst>
              <a:ext uri="{FF2B5EF4-FFF2-40B4-BE49-F238E27FC236}">
                <a16:creationId xmlns:a16="http://schemas.microsoft.com/office/drawing/2014/main" id="{911F1294-5FFE-C041-8314-E37440818253}"/>
              </a:ext>
            </a:extLst>
          </p:cNvPr>
          <p:cNvPicPr>
            <a:picLocks noChangeAspect="1"/>
          </p:cNvPicPr>
          <p:nvPr/>
        </p:nvPicPr>
        <p:blipFill>
          <a:blip r:embed="rId2"/>
          <a:stretch>
            <a:fillRect/>
          </a:stretch>
        </p:blipFill>
        <p:spPr>
          <a:xfrm>
            <a:off x="0" y="2264597"/>
            <a:ext cx="9144000" cy="3211673"/>
          </a:xfrm>
          <a:prstGeom prst="rect">
            <a:avLst/>
          </a:prstGeom>
        </p:spPr>
      </p:pic>
      <p:sp>
        <p:nvSpPr>
          <p:cNvPr id="3" name="Slide Number Placeholder 2">
            <a:extLst>
              <a:ext uri="{FF2B5EF4-FFF2-40B4-BE49-F238E27FC236}">
                <a16:creationId xmlns:a16="http://schemas.microsoft.com/office/drawing/2014/main" id="{27384F36-3D95-CC4C-A92E-3FF8ED54BD5B}"/>
              </a:ext>
            </a:extLst>
          </p:cNvPr>
          <p:cNvSpPr>
            <a:spLocks noGrp="1"/>
          </p:cNvSpPr>
          <p:nvPr>
            <p:ph type="sldNum" sz="quarter" idx="12"/>
          </p:nvPr>
        </p:nvSpPr>
        <p:spPr/>
        <p:txBody>
          <a:bodyPr/>
          <a:lstStyle/>
          <a:p>
            <a:fld id="{FF5157AA-4A4D-2C48-B0F6-C526C028AE97}" type="slidenum">
              <a:rPr lang="en-US" smtClean="0"/>
              <a:t>16</a:t>
            </a:fld>
            <a:endParaRPr lang="en-US"/>
          </a:p>
        </p:txBody>
      </p:sp>
    </p:spTree>
    <p:extLst>
      <p:ext uri="{BB962C8B-B14F-4D97-AF65-F5344CB8AC3E}">
        <p14:creationId xmlns:p14="http://schemas.microsoft.com/office/powerpoint/2010/main" val="1515339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0BE74-BF8B-774F-A61D-EE416C02E73C}"/>
              </a:ext>
            </a:extLst>
          </p:cNvPr>
          <p:cNvSpPr>
            <a:spLocks noGrp="1"/>
          </p:cNvSpPr>
          <p:nvPr>
            <p:ph type="title"/>
          </p:nvPr>
        </p:nvSpPr>
        <p:spPr/>
        <p:txBody>
          <a:bodyPr/>
          <a:lstStyle/>
          <a:p>
            <a:r>
              <a:rPr lang="en-US" dirty="0"/>
              <a:t>Results: reranking</a:t>
            </a:r>
          </a:p>
        </p:txBody>
      </p:sp>
      <p:pic>
        <p:nvPicPr>
          <p:cNvPr id="4" name="Picture 3">
            <a:extLst>
              <a:ext uri="{FF2B5EF4-FFF2-40B4-BE49-F238E27FC236}">
                <a16:creationId xmlns:a16="http://schemas.microsoft.com/office/drawing/2014/main" id="{0F365255-AEF5-384D-B087-88B4A9C55DE5}"/>
              </a:ext>
            </a:extLst>
          </p:cNvPr>
          <p:cNvPicPr>
            <a:picLocks noChangeAspect="1"/>
          </p:cNvPicPr>
          <p:nvPr/>
        </p:nvPicPr>
        <p:blipFill>
          <a:blip r:embed="rId2"/>
          <a:stretch>
            <a:fillRect/>
          </a:stretch>
        </p:blipFill>
        <p:spPr>
          <a:xfrm>
            <a:off x="0" y="2048445"/>
            <a:ext cx="9144000" cy="2761110"/>
          </a:xfrm>
          <a:prstGeom prst="rect">
            <a:avLst/>
          </a:prstGeom>
        </p:spPr>
      </p:pic>
      <p:sp>
        <p:nvSpPr>
          <p:cNvPr id="3" name="Slide Number Placeholder 2">
            <a:extLst>
              <a:ext uri="{FF2B5EF4-FFF2-40B4-BE49-F238E27FC236}">
                <a16:creationId xmlns:a16="http://schemas.microsoft.com/office/drawing/2014/main" id="{3E07F4C4-0387-E54F-97E3-9E8A8BDC3B20}"/>
              </a:ext>
            </a:extLst>
          </p:cNvPr>
          <p:cNvSpPr>
            <a:spLocks noGrp="1"/>
          </p:cNvSpPr>
          <p:nvPr>
            <p:ph type="sldNum" sz="quarter" idx="12"/>
          </p:nvPr>
        </p:nvSpPr>
        <p:spPr/>
        <p:txBody>
          <a:bodyPr/>
          <a:lstStyle/>
          <a:p>
            <a:fld id="{FF5157AA-4A4D-2C48-B0F6-C526C028AE97}" type="slidenum">
              <a:rPr lang="en-US" smtClean="0"/>
              <a:t>17</a:t>
            </a:fld>
            <a:endParaRPr lang="en-US"/>
          </a:p>
        </p:txBody>
      </p:sp>
    </p:spTree>
    <p:extLst>
      <p:ext uri="{BB962C8B-B14F-4D97-AF65-F5344CB8AC3E}">
        <p14:creationId xmlns:p14="http://schemas.microsoft.com/office/powerpoint/2010/main" val="33433472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57E1B-9CC1-2848-9A1B-AFEE6905AE24}"/>
              </a:ext>
            </a:extLst>
          </p:cNvPr>
          <p:cNvSpPr>
            <a:spLocks noGrp="1"/>
          </p:cNvSpPr>
          <p:nvPr>
            <p:ph type="title"/>
          </p:nvPr>
        </p:nvSpPr>
        <p:spPr/>
        <p:txBody>
          <a:bodyPr>
            <a:normAutofit fontScale="90000"/>
          </a:bodyPr>
          <a:lstStyle/>
          <a:p>
            <a:r>
              <a:rPr lang="en-US" dirty="0"/>
              <a:t>Examples of long sentences generated</a:t>
            </a:r>
          </a:p>
        </p:txBody>
      </p:sp>
      <p:pic>
        <p:nvPicPr>
          <p:cNvPr id="4" name="Picture 3">
            <a:extLst>
              <a:ext uri="{FF2B5EF4-FFF2-40B4-BE49-F238E27FC236}">
                <a16:creationId xmlns:a16="http://schemas.microsoft.com/office/drawing/2014/main" id="{2EB3508B-6994-2D43-A04E-CA94615F2A95}"/>
              </a:ext>
            </a:extLst>
          </p:cNvPr>
          <p:cNvPicPr>
            <a:picLocks noChangeAspect="1"/>
          </p:cNvPicPr>
          <p:nvPr/>
        </p:nvPicPr>
        <p:blipFill>
          <a:blip r:embed="rId2"/>
          <a:stretch>
            <a:fillRect/>
          </a:stretch>
        </p:blipFill>
        <p:spPr>
          <a:xfrm>
            <a:off x="0" y="2351474"/>
            <a:ext cx="9144000" cy="2155051"/>
          </a:xfrm>
          <a:prstGeom prst="rect">
            <a:avLst/>
          </a:prstGeom>
        </p:spPr>
      </p:pic>
      <p:sp>
        <p:nvSpPr>
          <p:cNvPr id="3" name="Slide Number Placeholder 2">
            <a:extLst>
              <a:ext uri="{FF2B5EF4-FFF2-40B4-BE49-F238E27FC236}">
                <a16:creationId xmlns:a16="http://schemas.microsoft.com/office/drawing/2014/main" id="{DE829C2F-B10E-B84F-A2F3-602DC546FC1B}"/>
              </a:ext>
            </a:extLst>
          </p:cNvPr>
          <p:cNvSpPr>
            <a:spLocks noGrp="1"/>
          </p:cNvSpPr>
          <p:nvPr>
            <p:ph type="sldNum" sz="quarter" idx="12"/>
          </p:nvPr>
        </p:nvSpPr>
        <p:spPr/>
        <p:txBody>
          <a:bodyPr/>
          <a:lstStyle/>
          <a:p>
            <a:fld id="{FF5157AA-4A4D-2C48-B0F6-C526C028AE97}" type="slidenum">
              <a:rPr lang="en-US" smtClean="0"/>
              <a:t>18</a:t>
            </a:fld>
            <a:endParaRPr lang="en-US"/>
          </a:p>
        </p:txBody>
      </p:sp>
    </p:spTree>
    <p:extLst>
      <p:ext uri="{BB962C8B-B14F-4D97-AF65-F5344CB8AC3E}">
        <p14:creationId xmlns:p14="http://schemas.microsoft.com/office/powerpoint/2010/main" val="3253050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57E1B-9CC1-2848-9A1B-AFEE6905AE24}"/>
              </a:ext>
            </a:extLst>
          </p:cNvPr>
          <p:cNvSpPr>
            <a:spLocks noGrp="1"/>
          </p:cNvSpPr>
          <p:nvPr>
            <p:ph type="title"/>
          </p:nvPr>
        </p:nvSpPr>
        <p:spPr/>
        <p:txBody>
          <a:bodyPr>
            <a:normAutofit fontScale="90000"/>
          </a:bodyPr>
          <a:lstStyle/>
          <a:p>
            <a:r>
              <a:rPr lang="en-US" dirty="0"/>
              <a:t>Examples of long sentences generated</a:t>
            </a:r>
          </a:p>
        </p:txBody>
      </p:sp>
      <p:pic>
        <p:nvPicPr>
          <p:cNvPr id="4" name="Picture 3">
            <a:extLst>
              <a:ext uri="{FF2B5EF4-FFF2-40B4-BE49-F238E27FC236}">
                <a16:creationId xmlns:a16="http://schemas.microsoft.com/office/drawing/2014/main" id="{852039F7-2BA6-2B45-A95F-65E54C52DD37}"/>
              </a:ext>
            </a:extLst>
          </p:cNvPr>
          <p:cNvPicPr>
            <a:picLocks noChangeAspect="1"/>
          </p:cNvPicPr>
          <p:nvPr/>
        </p:nvPicPr>
        <p:blipFill>
          <a:blip r:embed="rId2"/>
          <a:stretch>
            <a:fillRect/>
          </a:stretch>
        </p:blipFill>
        <p:spPr>
          <a:xfrm>
            <a:off x="0" y="2494613"/>
            <a:ext cx="9144000" cy="1868774"/>
          </a:xfrm>
          <a:prstGeom prst="rect">
            <a:avLst/>
          </a:prstGeom>
        </p:spPr>
      </p:pic>
      <p:sp>
        <p:nvSpPr>
          <p:cNvPr id="3" name="Slide Number Placeholder 2">
            <a:extLst>
              <a:ext uri="{FF2B5EF4-FFF2-40B4-BE49-F238E27FC236}">
                <a16:creationId xmlns:a16="http://schemas.microsoft.com/office/drawing/2014/main" id="{949F6943-57F2-D64B-84AA-9E5B4A981711}"/>
              </a:ext>
            </a:extLst>
          </p:cNvPr>
          <p:cNvSpPr>
            <a:spLocks noGrp="1"/>
          </p:cNvSpPr>
          <p:nvPr>
            <p:ph type="sldNum" sz="quarter" idx="12"/>
          </p:nvPr>
        </p:nvSpPr>
        <p:spPr/>
        <p:txBody>
          <a:bodyPr/>
          <a:lstStyle/>
          <a:p>
            <a:fld id="{FF5157AA-4A4D-2C48-B0F6-C526C028AE97}" type="slidenum">
              <a:rPr lang="en-US" smtClean="0"/>
              <a:t>19</a:t>
            </a:fld>
            <a:endParaRPr lang="en-US"/>
          </a:p>
        </p:txBody>
      </p:sp>
    </p:spTree>
    <p:extLst>
      <p:ext uri="{BB962C8B-B14F-4D97-AF65-F5344CB8AC3E}">
        <p14:creationId xmlns:p14="http://schemas.microsoft.com/office/powerpoint/2010/main" val="739548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DC9EF-32B5-1A46-959A-AA8B8FA9BB1F}"/>
              </a:ext>
            </a:extLst>
          </p:cNvPr>
          <p:cNvSpPr>
            <a:spLocks noGrp="1"/>
          </p:cNvSpPr>
          <p:nvPr>
            <p:ph type="title"/>
          </p:nvPr>
        </p:nvSpPr>
        <p:spPr/>
        <p:txBody>
          <a:bodyPr>
            <a:normAutofit fontScale="90000"/>
          </a:bodyPr>
          <a:lstStyle/>
          <a:p>
            <a:r>
              <a:rPr lang="en-US" dirty="0"/>
              <a:t>Examples of sequence-to-sequence applications?</a:t>
            </a:r>
          </a:p>
        </p:txBody>
      </p:sp>
      <p:sp>
        <p:nvSpPr>
          <p:cNvPr id="3" name="Content Placeholder 2">
            <a:extLst>
              <a:ext uri="{FF2B5EF4-FFF2-40B4-BE49-F238E27FC236}">
                <a16:creationId xmlns:a16="http://schemas.microsoft.com/office/drawing/2014/main" id="{EFB0F4D9-E3BE-FB47-A127-A32610D52ABE}"/>
              </a:ext>
            </a:extLst>
          </p:cNvPr>
          <p:cNvSpPr>
            <a:spLocks noGrp="1"/>
          </p:cNvSpPr>
          <p:nvPr>
            <p:ph idx="1"/>
          </p:nvPr>
        </p:nvSpPr>
        <p:spPr/>
        <p:txBody>
          <a:bodyPr/>
          <a:lstStyle/>
          <a:p>
            <a:r>
              <a:rPr lang="en-US" dirty="0"/>
              <a:t>Can you think of at least 3?</a:t>
            </a:r>
          </a:p>
        </p:txBody>
      </p:sp>
      <p:sp>
        <p:nvSpPr>
          <p:cNvPr id="4" name="Slide Number Placeholder 3">
            <a:extLst>
              <a:ext uri="{FF2B5EF4-FFF2-40B4-BE49-F238E27FC236}">
                <a16:creationId xmlns:a16="http://schemas.microsoft.com/office/drawing/2014/main" id="{DA81CD37-C450-BD43-ADB3-2725A7EC3501}"/>
              </a:ext>
            </a:extLst>
          </p:cNvPr>
          <p:cNvSpPr>
            <a:spLocks noGrp="1"/>
          </p:cNvSpPr>
          <p:nvPr>
            <p:ph type="sldNum" sz="quarter" idx="12"/>
          </p:nvPr>
        </p:nvSpPr>
        <p:spPr/>
        <p:txBody>
          <a:bodyPr/>
          <a:lstStyle/>
          <a:p>
            <a:fld id="{FF5157AA-4A4D-2C48-B0F6-C526C028AE97}" type="slidenum">
              <a:rPr lang="en-US" smtClean="0"/>
              <a:t>2</a:t>
            </a:fld>
            <a:endParaRPr lang="en-US"/>
          </a:p>
        </p:txBody>
      </p:sp>
    </p:spTree>
    <p:extLst>
      <p:ext uri="{BB962C8B-B14F-4D97-AF65-F5344CB8AC3E}">
        <p14:creationId xmlns:p14="http://schemas.microsoft.com/office/powerpoint/2010/main" val="1671664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0F989-6221-1140-837F-71B64C5D01F0}"/>
              </a:ext>
            </a:extLst>
          </p:cNvPr>
          <p:cNvSpPr>
            <a:spLocks noGrp="1"/>
          </p:cNvSpPr>
          <p:nvPr>
            <p:ph type="title"/>
          </p:nvPr>
        </p:nvSpPr>
        <p:spPr/>
        <p:txBody>
          <a:bodyPr/>
          <a:lstStyle/>
          <a:p>
            <a:r>
              <a:rPr lang="en-US" dirty="0"/>
              <a:t>Analysis</a:t>
            </a:r>
          </a:p>
        </p:txBody>
      </p:sp>
      <p:pic>
        <p:nvPicPr>
          <p:cNvPr id="4" name="Picture 3">
            <a:extLst>
              <a:ext uri="{FF2B5EF4-FFF2-40B4-BE49-F238E27FC236}">
                <a16:creationId xmlns:a16="http://schemas.microsoft.com/office/drawing/2014/main" id="{56EA08C6-CD46-E14E-BF5B-41A48C37A877}"/>
              </a:ext>
            </a:extLst>
          </p:cNvPr>
          <p:cNvPicPr>
            <a:picLocks noChangeAspect="1"/>
          </p:cNvPicPr>
          <p:nvPr/>
        </p:nvPicPr>
        <p:blipFill>
          <a:blip r:embed="rId2"/>
          <a:stretch>
            <a:fillRect/>
          </a:stretch>
        </p:blipFill>
        <p:spPr>
          <a:xfrm>
            <a:off x="835572" y="1708804"/>
            <a:ext cx="7472855" cy="4471986"/>
          </a:xfrm>
          <a:prstGeom prst="rect">
            <a:avLst/>
          </a:prstGeom>
        </p:spPr>
      </p:pic>
      <p:sp>
        <p:nvSpPr>
          <p:cNvPr id="3" name="Slide Number Placeholder 2">
            <a:extLst>
              <a:ext uri="{FF2B5EF4-FFF2-40B4-BE49-F238E27FC236}">
                <a16:creationId xmlns:a16="http://schemas.microsoft.com/office/drawing/2014/main" id="{EC968FAD-8078-5A4C-AC96-27F44088A560}"/>
              </a:ext>
            </a:extLst>
          </p:cNvPr>
          <p:cNvSpPr>
            <a:spLocks noGrp="1"/>
          </p:cNvSpPr>
          <p:nvPr>
            <p:ph type="sldNum" sz="quarter" idx="12"/>
          </p:nvPr>
        </p:nvSpPr>
        <p:spPr/>
        <p:txBody>
          <a:bodyPr/>
          <a:lstStyle/>
          <a:p>
            <a:fld id="{FF5157AA-4A4D-2C48-B0F6-C526C028AE97}" type="slidenum">
              <a:rPr lang="en-US" smtClean="0"/>
              <a:t>20</a:t>
            </a:fld>
            <a:endParaRPr lang="en-US"/>
          </a:p>
        </p:txBody>
      </p:sp>
    </p:spTree>
    <p:extLst>
      <p:ext uri="{BB962C8B-B14F-4D97-AF65-F5344CB8AC3E}">
        <p14:creationId xmlns:p14="http://schemas.microsoft.com/office/powerpoint/2010/main" val="13738371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08241C-92FC-E440-B1FE-E54ACDAED9EC}"/>
              </a:ext>
            </a:extLst>
          </p:cNvPr>
          <p:cNvPicPr>
            <a:picLocks noChangeAspect="1"/>
          </p:cNvPicPr>
          <p:nvPr/>
        </p:nvPicPr>
        <p:blipFill>
          <a:blip r:embed="rId2"/>
          <a:stretch>
            <a:fillRect/>
          </a:stretch>
        </p:blipFill>
        <p:spPr>
          <a:xfrm>
            <a:off x="669303" y="942680"/>
            <a:ext cx="7732498" cy="4560846"/>
          </a:xfrm>
          <a:prstGeom prst="rect">
            <a:avLst/>
          </a:prstGeom>
        </p:spPr>
      </p:pic>
      <p:sp>
        <p:nvSpPr>
          <p:cNvPr id="2" name="Slide Number Placeholder 1">
            <a:extLst>
              <a:ext uri="{FF2B5EF4-FFF2-40B4-BE49-F238E27FC236}">
                <a16:creationId xmlns:a16="http://schemas.microsoft.com/office/drawing/2014/main" id="{A6ADEC27-3C0C-004E-9BE8-9D94A1E5EE6E}"/>
              </a:ext>
            </a:extLst>
          </p:cNvPr>
          <p:cNvSpPr>
            <a:spLocks noGrp="1"/>
          </p:cNvSpPr>
          <p:nvPr>
            <p:ph type="sldNum" sz="quarter" idx="12"/>
          </p:nvPr>
        </p:nvSpPr>
        <p:spPr/>
        <p:txBody>
          <a:bodyPr/>
          <a:lstStyle/>
          <a:p>
            <a:fld id="{FF5157AA-4A4D-2C48-B0F6-C526C028AE97}" type="slidenum">
              <a:rPr lang="en-US" smtClean="0"/>
              <a:t>21</a:t>
            </a:fld>
            <a:endParaRPr lang="en-US"/>
          </a:p>
        </p:txBody>
      </p:sp>
    </p:spTree>
    <p:extLst>
      <p:ext uri="{BB962C8B-B14F-4D97-AF65-F5344CB8AC3E}">
        <p14:creationId xmlns:p14="http://schemas.microsoft.com/office/powerpoint/2010/main" val="2810920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31DAE-1CE7-0B42-AE9F-77C9B49DC7F9}"/>
              </a:ext>
            </a:extLst>
          </p:cNvPr>
          <p:cNvSpPr>
            <a:spLocks noGrp="1"/>
          </p:cNvSpPr>
          <p:nvPr>
            <p:ph type="title"/>
          </p:nvPr>
        </p:nvSpPr>
        <p:spPr/>
        <p:txBody>
          <a:bodyPr/>
          <a:lstStyle/>
          <a:p>
            <a:r>
              <a:rPr lang="en-US" dirty="0"/>
              <a:t>Some slides taken from these blogs</a:t>
            </a:r>
          </a:p>
        </p:txBody>
      </p:sp>
      <p:sp>
        <p:nvSpPr>
          <p:cNvPr id="3" name="Content Placeholder 2">
            <a:extLst>
              <a:ext uri="{FF2B5EF4-FFF2-40B4-BE49-F238E27FC236}">
                <a16:creationId xmlns:a16="http://schemas.microsoft.com/office/drawing/2014/main" id="{6254CEDA-A953-C041-9273-E6D90E90D6B3}"/>
              </a:ext>
            </a:extLst>
          </p:cNvPr>
          <p:cNvSpPr>
            <a:spLocks noGrp="1"/>
          </p:cNvSpPr>
          <p:nvPr>
            <p:ph idx="1"/>
          </p:nvPr>
        </p:nvSpPr>
        <p:spPr/>
        <p:txBody>
          <a:bodyPr/>
          <a:lstStyle/>
          <a:p>
            <a:r>
              <a:rPr lang="en-US" dirty="0">
                <a:hlinkClick r:id="rId2"/>
              </a:rPr>
              <a:t>https://jalammar.github.io/illustrated-transformer/</a:t>
            </a:r>
            <a:r>
              <a:rPr lang="en-US" dirty="0"/>
              <a:t> </a:t>
            </a:r>
          </a:p>
          <a:p>
            <a:endParaRPr lang="en-US" dirty="0"/>
          </a:p>
          <a:p>
            <a:r>
              <a:rPr lang="en-US" dirty="0">
                <a:hlinkClick r:id="rId3"/>
              </a:rPr>
              <a:t>https://mchromiak.github.io/articles/2017/Sep/12/Transformer-Attention-is-all-you-need/</a:t>
            </a: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BD2FED5B-D9D2-1B4C-8A47-DC996B811CB7}"/>
              </a:ext>
            </a:extLst>
          </p:cNvPr>
          <p:cNvSpPr>
            <a:spLocks noGrp="1"/>
          </p:cNvSpPr>
          <p:nvPr>
            <p:ph type="sldNum" sz="quarter" idx="12"/>
          </p:nvPr>
        </p:nvSpPr>
        <p:spPr/>
        <p:txBody>
          <a:bodyPr/>
          <a:lstStyle/>
          <a:p>
            <a:fld id="{FF5157AA-4A4D-2C48-B0F6-C526C028AE97}" type="slidenum">
              <a:rPr lang="en-US" smtClean="0"/>
              <a:t>22</a:t>
            </a:fld>
            <a:endParaRPr lang="en-US"/>
          </a:p>
        </p:txBody>
      </p:sp>
    </p:spTree>
    <p:extLst>
      <p:ext uri="{BB962C8B-B14F-4D97-AF65-F5344CB8AC3E}">
        <p14:creationId xmlns:p14="http://schemas.microsoft.com/office/powerpoint/2010/main" val="3740050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F8160-DFF9-B243-BE46-AD2A91C02A0B}"/>
              </a:ext>
            </a:extLst>
          </p:cNvPr>
          <p:cNvSpPr>
            <a:spLocks noGrp="1"/>
          </p:cNvSpPr>
          <p:nvPr>
            <p:ph type="title"/>
          </p:nvPr>
        </p:nvSpPr>
        <p:spPr/>
        <p:txBody>
          <a:bodyPr/>
          <a:lstStyle/>
          <a:p>
            <a:r>
              <a:rPr lang="en-US" dirty="0"/>
              <a:t>Contribution</a:t>
            </a:r>
          </a:p>
        </p:txBody>
      </p:sp>
      <p:sp>
        <p:nvSpPr>
          <p:cNvPr id="3" name="Content Placeholder 2">
            <a:extLst>
              <a:ext uri="{FF2B5EF4-FFF2-40B4-BE49-F238E27FC236}">
                <a16:creationId xmlns:a16="http://schemas.microsoft.com/office/drawing/2014/main" id="{EAEF5D6D-C269-9A43-8D1A-0278ADD00AFD}"/>
              </a:ext>
            </a:extLst>
          </p:cNvPr>
          <p:cNvSpPr>
            <a:spLocks noGrp="1"/>
          </p:cNvSpPr>
          <p:nvPr>
            <p:ph idx="1"/>
          </p:nvPr>
        </p:nvSpPr>
        <p:spPr/>
        <p:txBody>
          <a:bodyPr/>
          <a:lstStyle/>
          <a:p>
            <a:endParaRPr lang="en-US" dirty="0"/>
          </a:p>
          <a:p>
            <a:endParaRPr lang="en-US" dirty="0"/>
          </a:p>
          <a:p>
            <a:r>
              <a:rPr lang="en-US" dirty="0"/>
              <a:t>The first successful (but beastly) alternative to the ubiquity of the bi-LSTM</a:t>
            </a:r>
          </a:p>
          <a:p>
            <a:pPr lvl="1"/>
            <a:r>
              <a:rPr lang="en-US" dirty="0"/>
              <a:t>(How much can this be simplified?)</a:t>
            </a:r>
          </a:p>
        </p:txBody>
      </p:sp>
      <p:sp>
        <p:nvSpPr>
          <p:cNvPr id="4" name="Slide Number Placeholder 3">
            <a:extLst>
              <a:ext uri="{FF2B5EF4-FFF2-40B4-BE49-F238E27FC236}">
                <a16:creationId xmlns:a16="http://schemas.microsoft.com/office/drawing/2014/main" id="{53FBB21F-5045-A640-8CD0-8D944F1052C7}"/>
              </a:ext>
            </a:extLst>
          </p:cNvPr>
          <p:cNvSpPr>
            <a:spLocks noGrp="1"/>
          </p:cNvSpPr>
          <p:nvPr>
            <p:ph type="sldNum" sz="quarter" idx="12"/>
          </p:nvPr>
        </p:nvSpPr>
        <p:spPr/>
        <p:txBody>
          <a:bodyPr/>
          <a:lstStyle/>
          <a:p>
            <a:fld id="{FF5157AA-4A4D-2C48-B0F6-C526C028AE97}" type="slidenum">
              <a:rPr lang="en-US" smtClean="0"/>
              <a:t>23</a:t>
            </a:fld>
            <a:endParaRPr lang="en-US"/>
          </a:p>
        </p:txBody>
      </p:sp>
    </p:spTree>
    <p:extLst>
      <p:ext uri="{BB962C8B-B14F-4D97-AF65-F5344CB8AC3E}">
        <p14:creationId xmlns:p14="http://schemas.microsoft.com/office/powerpoint/2010/main" val="3611882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0BD82-62E2-EE46-8335-BD6A002594B4}"/>
              </a:ext>
            </a:extLst>
          </p:cNvPr>
          <p:cNvSpPr>
            <a:spLocks noGrp="1"/>
          </p:cNvSpPr>
          <p:nvPr>
            <p:ph type="title"/>
          </p:nvPr>
        </p:nvSpPr>
        <p:spPr/>
        <p:txBody>
          <a:bodyPr/>
          <a:lstStyle/>
          <a:p>
            <a:r>
              <a:rPr lang="en-US" dirty="0"/>
              <a:t>Contribution</a:t>
            </a:r>
          </a:p>
        </p:txBody>
      </p:sp>
      <p:sp>
        <p:nvSpPr>
          <p:cNvPr id="3" name="Content Placeholder 2">
            <a:extLst>
              <a:ext uri="{FF2B5EF4-FFF2-40B4-BE49-F238E27FC236}">
                <a16:creationId xmlns:a16="http://schemas.microsoft.com/office/drawing/2014/main" id="{9CBC8FE8-F923-254E-8A06-74667F245746}"/>
              </a:ext>
            </a:extLst>
          </p:cNvPr>
          <p:cNvSpPr>
            <a:spLocks noGrp="1"/>
          </p:cNvSpPr>
          <p:nvPr>
            <p:ph idx="1"/>
          </p:nvPr>
        </p:nvSpPr>
        <p:spPr/>
        <p:txBody>
          <a:bodyPr>
            <a:normAutofit lnSpcReduction="10000"/>
          </a:bodyPr>
          <a:lstStyle/>
          <a:p>
            <a:r>
              <a:rPr lang="en-US" dirty="0"/>
              <a:t>In this work we propose the Transformer, a model architecture </a:t>
            </a:r>
            <a:r>
              <a:rPr lang="en-US" i="1" dirty="0"/>
              <a:t>eschewing recurrence </a:t>
            </a:r>
            <a:r>
              <a:rPr lang="en-US" dirty="0"/>
              <a:t>and instead </a:t>
            </a:r>
            <a:r>
              <a:rPr lang="en-US" i="1" dirty="0"/>
              <a:t>relying entirely on an attention </a:t>
            </a:r>
            <a:r>
              <a:rPr lang="en-US" dirty="0"/>
              <a:t>mechanism to draw global dependencies between input and output </a:t>
            </a:r>
          </a:p>
          <a:p>
            <a:r>
              <a:rPr lang="en-US" dirty="0"/>
              <a:t>SOA performance, easy to parallelize: New state of the art in translation quality after being trained for as little as twelve hours on eight P100 GPUs. </a:t>
            </a:r>
          </a:p>
          <a:p>
            <a:endParaRPr lang="en-US" dirty="0"/>
          </a:p>
        </p:txBody>
      </p:sp>
      <p:sp>
        <p:nvSpPr>
          <p:cNvPr id="4" name="Slide Number Placeholder 3">
            <a:extLst>
              <a:ext uri="{FF2B5EF4-FFF2-40B4-BE49-F238E27FC236}">
                <a16:creationId xmlns:a16="http://schemas.microsoft.com/office/drawing/2014/main" id="{D1CFED57-2EC6-7D4B-92A4-44B4BCF032DB}"/>
              </a:ext>
            </a:extLst>
          </p:cNvPr>
          <p:cNvSpPr>
            <a:spLocks noGrp="1"/>
          </p:cNvSpPr>
          <p:nvPr>
            <p:ph type="sldNum" sz="quarter" idx="12"/>
          </p:nvPr>
        </p:nvSpPr>
        <p:spPr/>
        <p:txBody>
          <a:bodyPr/>
          <a:lstStyle/>
          <a:p>
            <a:fld id="{FF5157AA-4A4D-2C48-B0F6-C526C028AE97}" type="slidenum">
              <a:rPr lang="en-US" smtClean="0"/>
              <a:t>24</a:t>
            </a:fld>
            <a:endParaRPr lang="en-US"/>
          </a:p>
        </p:txBody>
      </p:sp>
    </p:spTree>
    <p:extLst>
      <p:ext uri="{BB962C8B-B14F-4D97-AF65-F5344CB8AC3E}">
        <p14:creationId xmlns:p14="http://schemas.microsoft.com/office/powerpoint/2010/main" val="33211828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691DF5-718D-0040-B902-38D92421FEEE}"/>
              </a:ext>
            </a:extLst>
          </p:cNvPr>
          <p:cNvPicPr>
            <a:picLocks noChangeAspect="1"/>
          </p:cNvPicPr>
          <p:nvPr/>
        </p:nvPicPr>
        <p:blipFill>
          <a:blip r:embed="rId2"/>
          <a:stretch>
            <a:fillRect/>
          </a:stretch>
        </p:blipFill>
        <p:spPr>
          <a:xfrm>
            <a:off x="0" y="562428"/>
            <a:ext cx="9144000" cy="5733143"/>
          </a:xfrm>
          <a:prstGeom prst="rect">
            <a:avLst/>
          </a:prstGeom>
        </p:spPr>
      </p:pic>
      <p:sp>
        <p:nvSpPr>
          <p:cNvPr id="6" name="Slide Number Placeholder 5">
            <a:extLst>
              <a:ext uri="{FF2B5EF4-FFF2-40B4-BE49-F238E27FC236}">
                <a16:creationId xmlns:a16="http://schemas.microsoft.com/office/drawing/2014/main" id="{4AC59990-A4AE-B843-9AA0-CDAAB2A49B2F}"/>
              </a:ext>
            </a:extLst>
          </p:cNvPr>
          <p:cNvSpPr>
            <a:spLocks noGrp="1"/>
          </p:cNvSpPr>
          <p:nvPr>
            <p:ph type="sldNum" sz="quarter" idx="12"/>
          </p:nvPr>
        </p:nvSpPr>
        <p:spPr/>
        <p:txBody>
          <a:bodyPr/>
          <a:lstStyle/>
          <a:p>
            <a:fld id="{FF5157AA-4A4D-2C48-B0F6-C526C028AE97}" type="slidenum">
              <a:rPr lang="en-US" smtClean="0"/>
              <a:t>25</a:t>
            </a:fld>
            <a:endParaRPr lang="en-US"/>
          </a:p>
        </p:txBody>
      </p:sp>
    </p:spTree>
    <p:extLst>
      <p:ext uri="{BB962C8B-B14F-4D97-AF65-F5344CB8AC3E}">
        <p14:creationId xmlns:p14="http://schemas.microsoft.com/office/powerpoint/2010/main" val="3481086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E00765-6A0E-9940-85C4-D3EBE37BCDB7}"/>
              </a:ext>
            </a:extLst>
          </p:cNvPr>
          <p:cNvPicPr>
            <a:picLocks noChangeAspect="1"/>
          </p:cNvPicPr>
          <p:nvPr/>
        </p:nvPicPr>
        <p:blipFill>
          <a:blip r:embed="rId2"/>
          <a:stretch>
            <a:fillRect/>
          </a:stretch>
        </p:blipFill>
        <p:spPr>
          <a:xfrm>
            <a:off x="0" y="1732876"/>
            <a:ext cx="9144000" cy="3777258"/>
          </a:xfrm>
          <a:prstGeom prst="rect">
            <a:avLst/>
          </a:prstGeom>
        </p:spPr>
      </p:pic>
      <p:sp>
        <p:nvSpPr>
          <p:cNvPr id="4" name="Title 3">
            <a:extLst>
              <a:ext uri="{FF2B5EF4-FFF2-40B4-BE49-F238E27FC236}">
                <a16:creationId xmlns:a16="http://schemas.microsoft.com/office/drawing/2014/main" id="{996A027F-9B53-E14B-AE51-D68F27CB4622}"/>
              </a:ext>
            </a:extLst>
          </p:cNvPr>
          <p:cNvSpPr>
            <a:spLocks noGrp="1"/>
          </p:cNvSpPr>
          <p:nvPr>
            <p:ph type="title"/>
          </p:nvPr>
        </p:nvSpPr>
        <p:spPr/>
        <p:txBody>
          <a:bodyPr>
            <a:normAutofit fontScale="90000"/>
          </a:bodyPr>
          <a:lstStyle/>
          <a:p>
            <a:r>
              <a:rPr lang="en-US" dirty="0"/>
              <a:t>Intuition: the encoding of </a:t>
            </a:r>
            <a:r>
              <a:rPr lang="en-US" i="1" dirty="0"/>
              <a:t>each</a:t>
            </a:r>
            <a:r>
              <a:rPr lang="en-US" dirty="0"/>
              <a:t> word depends on its surrounding words</a:t>
            </a:r>
          </a:p>
        </p:txBody>
      </p:sp>
      <p:cxnSp>
        <p:nvCxnSpPr>
          <p:cNvPr id="7" name="Straight Connector 6">
            <a:extLst>
              <a:ext uri="{FF2B5EF4-FFF2-40B4-BE49-F238E27FC236}">
                <a16:creationId xmlns:a16="http://schemas.microsoft.com/office/drawing/2014/main" id="{C87DD382-E1A5-FE40-9389-0B40C6C39764}"/>
              </a:ext>
            </a:extLst>
          </p:cNvPr>
          <p:cNvCxnSpPr>
            <a:stCxn id="3" idx="0"/>
            <a:endCxn id="3" idx="2"/>
          </p:cNvCxnSpPr>
          <p:nvPr/>
        </p:nvCxnSpPr>
        <p:spPr>
          <a:xfrm>
            <a:off x="4572000" y="1732876"/>
            <a:ext cx="0" cy="3777258"/>
          </a:xfrm>
          <a:prstGeom prst="line">
            <a:avLst/>
          </a:prstGeom>
        </p:spPr>
        <p:style>
          <a:lnRef idx="2">
            <a:schemeClr val="accent1"/>
          </a:lnRef>
          <a:fillRef idx="0">
            <a:schemeClr val="accent1"/>
          </a:fillRef>
          <a:effectRef idx="1">
            <a:schemeClr val="accent1"/>
          </a:effectRef>
          <a:fontRef idx="minor">
            <a:schemeClr val="tx1"/>
          </a:fontRef>
        </p:style>
      </p:cxnSp>
      <p:sp>
        <p:nvSpPr>
          <p:cNvPr id="8" name="Slide Number Placeholder 7">
            <a:extLst>
              <a:ext uri="{FF2B5EF4-FFF2-40B4-BE49-F238E27FC236}">
                <a16:creationId xmlns:a16="http://schemas.microsoft.com/office/drawing/2014/main" id="{D9880D48-AD5A-1446-B821-EDF2389EE513}"/>
              </a:ext>
            </a:extLst>
          </p:cNvPr>
          <p:cNvSpPr>
            <a:spLocks noGrp="1"/>
          </p:cNvSpPr>
          <p:nvPr>
            <p:ph type="sldNum" sz="quarter" idx="12"/>
          </p:nvPr>
        </p:nvSpPr>
        <p:spPr/>
        <p:txBody>
          <a:bodyPr/>
          <a:lstStyle/>
          <a:p>
            <a:fld id="{FF5157AA-4A4D-2C48-B0F6-C526C028AE97}" type="slidenum">
              <a:rPr lang="en-US" smtClean="0"/>
              <a:t>26</a:t>
            </a:fld>
            <a:endParaRPr lang="en-US"/>
          </a:p>
        </p:txBody>
      </p:sp>
    </p:spTree>
    <p:extLst>
      <p:ext uri="{BB962C8B-B14F-4D97-AF65-F5344CB8AC3E}">
        <p14:creationId xmlns:p14="http://schemas.microsoft.com/office/powerpoint/2010/main" val="24001361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A87C3DD-5C7F-DE40-BF08-D6E7D543DA3D}"/>
              </a:ext>
            </a:extLst>
          </p:cNvPr>
          <p:cNvPicPr>
            <a:picLocks noChangeAspect="1"/>
          </p:cNvPicPr>
          <p:nvPr/>
        </p:nvPicPr>
        <p:blipFill>
          <a:blip r:embed="rId2"/>
          <a:stretch>
            <a:fillRect/>
          </a:stretch>
        </p:blipFill>
        <p:spPr>
          <a:xfrm>
            <a:off x="2106900" y="0"/>
            <a:ext cx="4930200" cy="6858000"/>
          </a:xfrm>
          <a:prstGeom prst="rect">
            <a:avLst/>
          </a:prstGeom>
        </p:spPr>
      </p:pic>
      <p:sp>
        <p:nvSpPr>
          <p:cNvPr id="7" name="Slide Number Placeholder 6">
            <a:extLst>
              <a:ext uri="{FF2B5EF4-FFF2-40B4-BE49-F238E27FC236}">
                <a16:creationId xmlns:a16="http://schemas.microsoft.com/office/drawing/2014/main" id="{BC372B68-35FA-DD4E-8BA8-4F9BD1F14CD9}"/>
              </a:ext>
            </a:extLst>
          </p:cNvPr>
          <p:cNvSpPr>
            <a:spLocks noGrp="1"/>
          </p:cNvSpPr>
          <p:nvPr>
            <p:ph type="sldNum" sz="quarter" idx="12"/>
          </p:nvPr>
        </p:nvSpPr>
        <p:spPr/>
        <p:txBody>
          <a:bodyPr/>
          <a:lstStyle/>
          <a:p>
            <a:fld id="{FF5157AA-4A4D-2C48-B0F6-C526C028AE97}" type="slidenum">
              <a:rPr lang="en-US" smtClean="0"/>
              <a:t>27</a:t>
            </a:fld>
            <a:endParaRPr lang="en-US"/>
          </a:p>
        </p:txBody>
      </p:sp>
    </p:spTree>
    <p:extLst>
      <p:ext uri="{BB962C8B-B14F-4D97-AF65-F5344CB8AC3E}">
        <p14:creationId xmlns:p14="http://schemas.microsoft.com/office/powerpoint/2010/main" val="26739253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A87C3DD-5C7F-DE40-BF08-D6E7D543DA3D}"/>
              </a:ext>
            </a:extLst>
          </p:cNvPr>
          <p:cNvPicPr>
            <a:picLocks noChangeAspect="1"/>
          </p:cNvPicPr>
          <p:nvPr/>
        </p:nvPicPr>
        <p:blipFill>
          <a:blip r:embed="rId2"/>
          <a:stretch>
            <a:fillRect/>
          </a:stretch>
        </p:blipFill>
        <p:spPr>
          <a:xfrm>
            <a:off x="2106900" y="0"/>
            <a:ext cx="4930200" cy="6858000"/>
          </a:xfrm>
          <a:prstGeom prst="rect">
            <a:avLst/>
          </a:prstGeom>
        </p:spPr>
      </p:pic>
      <p:sp>
        <p:nvSpPr>
          <p:cNvPr id="2" name="Rectangle 1">
            <a:extLst>
              <a:ext uri="{FF2B5EF4-FFF2-40B4-BE49-F238E27FC236}">
                <a16:creationId xmlns:a16="http://schemas.microsoft.com/office/drawing/2014/main" id="{17C9686A-A0B6-5D48-8E66-9E1C7C5EDEE8}"/>
              </a:ext>
            </a:extLst>
          </p:cNvPr>
          <p:cNvSpPr/>
          <p:nvPr/>
        </p:nvSpPr>
        <p:spPr>
          <a:xfrm>
            <a:off x="2683042" y="2538663"/>
            <a:ext cx="1708484" cy="2418348"/>
          </a:xfrm>
          <a:prstGeom prst="rect">
            <a:avLst/>
          </a:prstGeom>
          <a:noFill/>
          <a:ln w="889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ounded Rectangular Callout 2">
            <a:extLst>
              <a:ext uri="{FF2B5EF4-FFF2-40B4-BE49-F238E27FC236}">
                <a16:creationId xmlns:a16="http://schemas.microsoft.com/office/drawing/2014/main" id="{AA16606E-8958-A349-9CB2-67D61CAC3CFA}"/>
              </a:ext>
            </a:extLst>
          </p:cNvPr>
          <p:cNvSpPr/>
          <p:nvPr/>
        </p:nvSpPr>
        <p:spPr>
          <a:xfrm>
            <a:off x="890338" y="1094874"/>
            <a:ext cx="1648326" cy="985627"/>
          </a:xfrm>
          <a:prstGeom prst="wedgeRoundRectCallout">
            <a:avLst>
              <a:gd name="adj1" fmla="val 51535"/>
              <a:gd name="adj2" fmla="val 9785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Self attention for input words</a:t>
            </a:r>
          </a:p>
        </p:txBody>
      </p:sp>
      <p:sp>
        <p:nvSpPr>
          <p:cNvPr id="4" name="Slide Number Placeholder 3">
            <a:extLst>
              <a:ext uri="{FF2B5EF4-FFF2-40B4-BE49-F238E27FC236}">
                <a16:creationId xmlns:a16="http://schemas.microsoft.com/office/drawing/2014/main" id="{7D95FFDC-C130-0249-83ED-D7FA4E8CBBCF}"/>
              </a:ext>
            </a:extLst>
          </p:cNvPr>
          <p:cNvSpPr>
            <a:spLocks noGrp="1"/>
          </p:cNvSpPr>
          <p:nvPr>
            <p:ph type="sldNum" sz="quarter" idx="12"/>
          </p:nvPr>
        </p:nvSpPr>
        <p:spPr/>
        <p:txBody>
          <a:bodyPr/>
          <a:lstStyle/>
          <a:p>
            <a:fld id="{FF5157AA-4A4D-2C48-B0F6-C526C028AE97}" type="slidenum">
              <a:rPr lang="en-US" smtClean="0"/>
              <a:t>28</a:t>
            </a:fld>
            <a:endParaRPr lang="en-US"/>
          </a:p>
        </p:txBody>
      </p:sp>
    </p:spTree>
    <p:extLst>
      <p:ext uri="{BB962C8B-B14F-4D97-AF65-F5344CB8AC3E}">
        <p14:creationId xmlns:p14="http://schemas.microsoft.com/office/powerpoint/2010/main" val="11941448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A87C3DD-5C7F-DE40-BF08-D6E7D543DA3D}"/>
              </a:ext>
            </a:extLst>
          </p:cNvPr>
          <p:cNvPicPr>
            <a:picLocks noChangeAspect="1"/>
          </p:cNvPicPr>
          <p:nvPr/>
        </p:nvPicPr>
        <p:blipFill>
          <a:blip r:embed="rId2"/>
          <a:stretch>
            <a:fillRect/>
          </a:stretch>
        </p:blipFill>
        <p:spPr>
          <a:xfrm>
            <a:off x="2106900" y="0"/>
            <a:ext cx="4930200" cy="6858000"/>
          </a:xfrm>
          <a:prstGeom prst="rect">
            <a:avLst/>
          </a:prstGeom>
        </p:spPr>
      </p:pic>
      <p:sp>
        <p:nvSpPr>
          <p:cNvPr id="3" name="Rectangle 2">
            <a:extLst>
              <a:ext uri="{FF2B5EF4-FFF2-40B4-BE49-F238E27FC236}">
                <a16:creationId xmlns:a16="http://schemas.microsoft.com/office/drawing/2014/main" id="{1A502C88-F04E-D947-9FC7-F2367DAE05CE}"/>
              </a:ext>
            </a:extLst>
          </p:cNvPr>
          <p:cNvSpPr/>
          <p:nvPr/>
        </p:nvSpPr>
        <p:spPr>
          <a:xfrm>
            <a:off x="4547937" y="3525252"/>
            <a:ext cx="1708484" cy="1455821"/>
          </a:xfrm>
          <a:prstGeom prst="rect">
            <a:avLst/>
          </a:prstGeom>
          <a:noFill/>
          <a:ln w="889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Rounded Rectangular Callout 3">
            <a:extLst>
              <a:ext uri="{FF2B5EF4-FFF2-40B4-BE49-F238E27FC236}">
                <a16:creationId xmlns:a16="http://schemas.microsoft.com/office/drawing/2014/main" id="{A639E93B-469C-4443-8782-8DA0B4234EB4}"/>
              </a:ext>
            </a:extLst>
          </p:cNvPr>
          <p:cNvSpPr/>
          <p:nvPr/>
        </p:nvSpPr>
        <p:spPr>
          <a:xfrm>
            <a:off x="7037100" y="2562727"/>
            <a:ext cx="1648326" cy="1069848"/>
          </a:xfrm>
          <a:prstGeom prst="wedgeRoundRectCallout">
            <a:avLst>
              <a:gd name="adj1" fmla="val -91531"/>
              <a:gd name="adj2" fmla="val 11240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Self attention for output words!</a:t>
            </a:r>
          </a:p>
        </p:txBody>
      </p:sp>
      <p:sp>
        <p:nvSpPr>
          <p:cNvPr id="2" name="Slide Number Placeholder 1">
            <a:extLst>
              <a:ext uri="{FF2B5EF4-FFF2-40B4-BE49-F238E27FC236}">
                <a16:creationId xmlns:a16="http://schemas.microsoft.com/office/drawing/2014/main" id="{7EAED12B-FAE0-1C49-AA7D-A32AE19DF713}"/>
              </a:ext>
            </a:extLst>
          </p:cNvPr>
          <p:cNvSpPr>
            <a:spLocks noGrp="1"/>
          </p:cNvSpPr>
          <p:nvPr>
            <p:ph type="sldNum" sz="quarter" idx="12"/>
          </p:nvPr>
        </p:nvSpPr>
        <p:spPr/>
        <p:txBody>
          <a:bodyPr/>
          <a:lstStyle/>
          <a:p>
            <a:fld id="{FF5157AA-4A4D-2C48-B0F6-C526C028AE97}" type="slidenum">
              <a:rPr lang="en-US" smtClean="0"/>
              <a:t>29</a:t>
            </a:fld>
            <a:endParaRPr lang="en-US"/>
          </a:p>
        </p:txBody>
      </p:sp>
    </p:spTree>
    <p:extLst>
      <p:ext uri="{BB962C8B-B14F-4D97-AF65-F5344CB8AC3E}">
        <p14:creationId xmlns:p14="http://schemas.microsoft.com/office/powerpoint/2010/main" val="482637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924CA-7E2F-4C43-AAE7-009C6ED1033D}"/>
              </a:ext>
            </a:extLst>
          </p:cNvPr>
          <p:cNvSpPr>
            <a:spLocks noGrp="1"/>
          </p:cNvSpPr>
          <p:nvPr>
            <p:ph type="title"/>
          </p:nvPr>
        </p:nvSpPr>
        <p:spPr/>
        <p:txBody>
          <a:bodyPr/>
          <a:lstStyle/>
          <a:p>
            <a:r>
              <a:rPr lang="en-US" dirty="0"/>
              <a:t>Use case</a:t>
            </a:r>
          </a:p>
        </p:txBody>
      </p:sp>
      <p:sp>
        <p:nvSpPr>
          <p:cNvPr id="3" name="Content Placeholder 2">
            <a:extLst>
              <a:ext uri="{FF2B5EF4-FFF2-40B4-BE49-F238E27FC236}">
                <a16:creationId xmlns:a16="http://schemas.microsoft.com/office/drawing/2014/main" id="{A637DB48-30E1-E94E-8E83-DC53AC9FAF5D}"/>
              </a:ext>
            </a:extLst>
          </p:cNvPr>
          <p:cNvSpPr>
            <a:spLocks noGrp="1"/>
          </p:cNvSpPr>
          <p:nvPr>
            <p:ph idx="1"/>
          </p:nvPr>
        </p:nvSpPr>
        <p:spPr/>
        <p:txBody>
          <a:bodyPr/>
          <a:lstStyle/>
          <a:p>
            <a:r>
              <a:rPr lang="en-US" dirty="0"/>
              <a:t>We will use machine translation (MT) as a use case for these papers</a:t>
            </a:r>
          </a:p>
        </p:txBody>
      </p:sp>
      <p:sp>
        <p:nvSpPr>
          <p:cNvPr id="4" name="Slide Number Placeholder 3">
            <a:extLst>
              <a:ext uri="{FF2B5EF4-FFF2-40B4-BE49-F238E27FC236}">
                <a16:creationId xmlns:a16="http://schemas.microsoft.com/office/drawing/2014/main" id="{84EB1695-B4BF-1547-ADC1-A2FB63DADFE2}"/>
              </a:ext>
            </a:extLst>
          </p:cNvPr>
          <p:cNvSpPr>
            <a:spLocks noGrp="1"/>
          </p:cNvSpPr>
          <p:nvPr>
            <p:ph type="sldNum" sz="quarter" idx="12"/>
          </p:nvPr>
        </p:nvSpPr>
        <p:spPr/>
        <p:txBody>
          <a:bodyPr/>
          <a:lstStyle/>
          <a:p>
            <a:fld id="{FF5157AA-4A4D-2C48-B0F6-C526C028AE97}" type="slidenum">
              <a:rPr lang="en-US" smtClean="0"/>
              <a:t>3</a:t>
            </a:fld>
            <a:endParaRPr lang="en-US"/>
          </a:p>
        </p:txBody>
      </p:sp>
    </p:spTree>
    <p:extLst>
      <p:ext uri="{BB962C8B-B14F-4D97-AF65-F5344CB8AC3E}">
        <p14:creationId xmlns:p14="http://schemas.microsoft.com/office/powerpoint/2010/main" val="2788112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A87C3DD-5C7F-DE40-BF08-D6E7D543DA3D}"/>
              </a:ext>
            </a:extLst>
          </p:cNvPr>
          <p:cNvPicPr>
            <a:picLocks noChangeAspect="1"/>
          </p:cNvPicPr>
          <p:nvPr/>
        </p:nvPicPr>
        <p:blipFill>
          <a:blip r:embed="rId2"/>
          <a:stretch>
            <a:fillRect/>
          </a:stretch>
        </p:blipFill>
        <p:spPr>
          <a:xfrm>
            <a:off x="2106900" y="0"/>
            <a:ext cx="4930200" cy="6858000"/>
          </a:xfrm>
          <a:prstGeom prst="rect">
            <a:avLst/>
          </a:prstGeom>
        </p:spPr>
      </p:pic>
      <p:sp>
        <p:nvSpPr>
          <p:cNvPr id="3" name="Rectangle 2">
            <a:extLst>
              <a:ext uri="{FF2B5EF4-FFF2-40B4-BE49-F238E27FC236}">
                <a16:creationId xmlns:a16="http://schemas.microsoft.com/office/drawing/2014/main" id="{6EC26848-47F7-E045-962E-6AF172309A28}"/>
              </a:ext>
            </a:extLst>
          </p:cNvPr>
          <p:cNvSpPr/>
          <p:nvPr/>
        </p:nvSpPr>
        <p:spPr>
          <a:xfrm>
            <a:off x="4572000" y="1419725"/>
            <a:ext cx="1708484" cy="2165685"/>
          </a:xfrm>
          <a:prstGeom prst="rect">
            <a:avLst/>
          </a:prstGeom>
          <a:noFill/>
          <a:ln w="889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Rounded Rectangular Callout 3">
            <a:extLst>
              <a:ext uri="{FF2B5EF4-FFF2-40B4-BE49-F238E27FC236}">
                <a16:creationId xmlns:a16="http://schemas.microsoft.com/office/drawing/2014/main" id="{77C5E04F-99B7-514E-9BA7-F31651295046}"/>
              </a:ext>
            </a:extLst>
          </p:cNvPr>
          <p:cNvSpPr/>
          <p:nvPr/>
        </p:nvSpPr>
        <p:spPr>
          <a:xfrm>
            <a:off x="7037100" y="794084"/>
            <a:ext cx="1648326" cy="1226259"/>
          </a:xfrm>
          <a:prstGeom prst="wedgeRoundRectCallout">
            <a:avLst>
              <a:gd name="adj1" fmla="val -88611"/>
              <a:gd name="adj2" fmla="val 101939"/>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Regular  attention from encoder to decoder</a:t>
            </a:r>
          </a:p>
        </p:txBody>
      </p:sp>
      <p:sp>
        <p:nvSpPr>
          <p:cNvPr id="2" name="Slide Number Placeholder 1">
            <a:extLst>
              <a:ext uri="{FF2B5EF4-FFF2-40B4-BE49-F238E27FC236}">
                <a16:creationId xmlns:a16="http://schemas.microsoft.com/office/drawing/2014/main" id="{47C96576-91D4-7940-8C85-6BD075959273}"/>
              </a:ext>
            </a:extLst>
          </p:cNvPr>
          <p:cNvSpPr>
            <a:spLocks noGrp="1"/>
          </p:cNvSpPr>
          <p:nvPr>
            <p:ph type="sldNum" sz="quarter" idx="12"/>
          </p:nvPr>
        </p:nvSpPr>
        <p:spPr/>
        <p:txBody>
          <a:bodyPr/>
          <a:lstStyle/>
          <a:p>
            <a:fld id="{FF5157AA-4A4D-2C48-B0F6-C526C028AE97}" type="slidenum">
              <a:rPr lang="en-US" smtClean="0"/>
              <a:t>30</a:t>
            </a:fld>
            <a:endParaRPr lang="en-US"/>
          </a:p>
        </p:txBody>
      </p:sp>
    </p:spTree>
    <p:extLst>
      <p:ext uri="{BB962C8B-B14F-4D97-AF65-F5344CB8AC3E}">
        <p14:creationId xmlns:p14="http://schemas.microsoft.com/office/powerpoint/2010/main" val="4107805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A87C3DD-5C7F-DE40-BF08-D6E7D543DA3D}"/>
              </a:ext>
            </a:extLst>
          </p:cNvPr>
          <p:cNvPicPr>
            <a:picLocks noChangeAspect="1"/>
          </p:cNvPicPr>
          <p:nvPr/>
        </p:nvPicPr>
        <p:blipFill>
          <a:blip r:embed="rId2"/>
          <a:stretch>
            <a:fillRect/>
          </a:stretch>
        </p:blipFill>
        <p:spPr>
          <a:xfrm>
            <a:off x="2106900" y="0"/>
            <a:ext cx="4930200" cy="6858000"/>
          </a:xfrm>
          <a:prstGeom prst="rect">
            <a:avLst/>
          </a:prstGeom>
        </p:spPr>
      </p:pic>
      <p:sp>
        <p:nvSpPr>
          <p:cNvPr id="3" name="Rectangle 2">
            <a:extLst>
              <a:ext uri="{FF2B5EF4-FFF2-40B4-BE49-F238E27FC236}">
                <a16:creationId xmlns:a16="http://schemas.microsoft.com/office/drawing/2014/main" id="{8E119DB6-3C99-724E-87FE-B3C3658E6218}"/>
              </a:ext>
            </a:extLst>
          </p:cNvPr>
          <p:cNvSpPr/>
          <p:nvPr/>
        </p:nvSpPr>
        <p:spPr>
          <a:xfrm>
            <a:off x="2106900" y="4896853"/>
            <a:ext cx="4930200" cy="709863"/>
          </a:xfrm>
          <a:prstGeom prst="rect">
            <a:avLst/>
          </a:prstGeom>
          <a:noFill/>
          <a:ln w="889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Rounded Rectangular Callout 3">
            <a:extLst>
              <a:ext uri="{FF2B5EF4-FFF2-40B4-BE49-F238E27FC236}">
                <a16:creationId xmlns:a16="http://schemas.microsoft.com/office/drawing/2014/main" id="{4CF97E9A-D47E-7245-A65D-28089A2A0AEF}"/>
              </a:ext>
            </a:extLst>
          </p:cNvPr>
          <p:cNvSpPr/>
          <p:nvPr/>
        </p:nvSpPr>
        <p:spPr>
          <a:xfrm>
            <a:off x="6761747" y="3202183"/>
            <a:ext cx="2153654" cy="886771"/>
          </a:xfrm>
          <a:prstGeom prst="wedgeRoundRectCallout">
            <a:avLst>
              <a:gd name="adj1" fmla="val -60119"/>
              <a:gd name="adj2" fmla="val 127718"/>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Position embeddings</a:t>
            </a:r>
          </a:p>
        </p:txBody>
      </p:sp>
      <p:sp>
        <p:nvSpPr>
          <p:cNvPr id="2" name="Slide Number Placeholder 1">
            <a:extLst>
              <a:ext uri="{FF2B5EF4-FFF2-40B4-BE49-F238E27FC236}">
                <a16:creationId xmlns:a16="http://schemas.microsoft.com/office/drawing/2014/main" id="{7CAC8598-0239-2D44-ADF5-566B589AE3B2}"/>
              </a:ext>
            </a:extLst>
          </p:cNvPr>
          <p:cNvSpPr>
            <a:spLocks noGrp="1"/>
          </p:cNvSpPr>
          <p:nvPr>
            <p:ph type="sldNum" sz="quarter" idx="12"/>
          </p:nvPr>
        </p:nvSpPr>
        <p:spPr/>
        <p:txBody>
          <a:bodyPr/>
          <a:lstStyle/>
          <a:p>
            <a:fld id="{FF5157AA-4A4D-2C48-B0F6-C526C028AE97}" type="slidenum">
              <a:rPr lang="en-US" smtClean="0"/>
              <a:t>31</a:t>
            </a:fld>
            <a:endParaRPr lang="en-US"/>
          </a:p>
        </p:txBody>
      </p:sp>
    </p:spTree>
    <p:extLst>
      <p:ext uri="{BB962C8B-B14F-4D97-AF65-F5344CB8AC3E}">
        <p14:creationId xmlns:p14="http://schemas.microsoft.com/office/powerpoint/2010/main" val="35758005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A87C3DD-5C7F-DE40-BF08-D6E7D543DA3D}"/>
              </a:ext>
            </a:extLst>
          </p:cNvPr>
          <p:cNvPicPr>
            <a:picLocks noChangeAspect="1"/>
          </p:cNvPicPr>
          <p:nvPr/>
        </p:nvPicPr>
        <p:blipFill>
          <a:blip r:embed="rId2"/>
          <a:stretch>
            <a:fillRect/>
          </a:stretch>
        </p:blipFill>
        <p:spPr>
          <a:xfrm>
            <a:off x="2106900" y="0"/>
            <a:ext cx="4930200" cy="6858000"/>
          </a:xfrm>
          <a:prstGeom prst="rect">
            <a:avLst/>
          </a:prstGeom>
        </p:spPr>
      </p:pic>
      <p:sp>
        <p:nvSpPr>
          <p:cNvPr id="3" name="Rectangle 2">
            <a:extLst>
              <a:ext uri="{FF2B5EF4-FFF2-40B4-BE49-F238E27FC236}">
                <a16:creationId xmlns:a16="http://schemas.microsoft.com/office/drawing/2014/main" id="{E5BC15B4-FF34-B840-BA16-E5B08A6D34E7}"/>
              </a:ext>
            </a:extLst>
          </p:cNvPr>
          <p:cNvSpPr/>
          <p:nvPr/>
        </p:nvSpPr>
        <p:spPr>
          <a:xfrm>
            <a:off x="2106900" y="3501189"/>
            <a:ext cx="685800" cy="673768"/>
          </a:xfrm>
          <a:prstGeom prst="rect">
            <a:avLst/>
          </a:prstGeom>
          <a:noFill/>
          <a:ln w="889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Rounded Rectangular Callout 3">
            <a:extLst>
              <a:ext uri="{FF2B5EF4-FFF2-40B4-BE49-F238E27FC236}">
                <a16:creationId xmlns:a16="http://schemas.microsoft.com/office/drawing/2014/main" id="{5F65F3C2-D95C-ED49-8529-7C2CFCF30A2B}"/>
              </a:ext>
            </a:extLst>
          </p:cNvPr>
          <p:cNvSpPr/>
          <p:nvPr/>
        </p:nvSpPr>
        <p:spPr>
          <a:xfrm>
            <a:off x="7037100" y="794084"/>
            <a:ext cx="1648326" cy="1226259"/>
          </a:xfrm>
          <a:prstGeom prst="wedgeRoundRectCallout">
            <a:avLst>
              <a:gd name="adj1" fmla="val -74012"/>
              <a:gd name="adj2" fmla="val 11567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Stacked encoders and decoders</a:t>
            </a:r>
          </a:p>
          <a:p>
            <a:pPr algn="ctr"/>
            <a:r>
              <a:rPr lang="en-US" dirty="0"/>
              <a:t>N = 6</a:t>
            </a:r>
          </a:p>
        </p:txBody>
      </p:sp>
      <p:sp>
        <p:nvSpPr>
          <p:cNvPr id="5" name="Rectangle 4">
            <a:extLst>
              <a:ext uri="{FF2B5EF4-FFF2-40B4-BE49-F238E27FC236}">
                <a16:creationId xmlns:a16="http://schemas.microsoft.com/office/drawing/2014/main" id="{BFCF5A1D-90F3-6144-BA85-E4BDAA4E64F1}"/>
              </a:ext>
            </a:extLst>
          </p:cNvPr>
          <p:cNvSpPr/>
          <p:nvPr/>
        </p:nvSpPr>
        <p:spPr>
          <a:xfrm>
            <a:off x="6205658" y="2919663"/>
            <a:ext cx="685800" cy="673768"/>
          </a:xfrm>
          <a:prstGeom prst="rect">
            <a:avLst/>
          </a:prstGeom>
          <a:noFill/>
          <a:ln w="889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B7587AA4-C281-6143-AA91-2D8E7BF67192}"/>
              </a:ext>
            </a:extLst>
          </p:cNvPr>
          <p:cNvSpPr>
            <a:spLocks noGrp="1"/>
          </p:cNvSpPr>
          <p:nvPr>
            <p:ph type="sldNum" sz="quarter" idx="12"/>
          </p:nvPr>
        </p:nvSpPr>
        <p:spPr/>
        <p:txBody>
          <a:bodyPr/>
          <a:lstStyle/>
          <a:p>
            <a:fld id="{FF5157AA-4A4D-2C48-B0F6-C526C028AE97}" type="slidenum">
              <a:rPr lang="en-US" smtClean="0"/>
              <a:t>32</a:t>
            </a:fld>
            <a:endParaRPr lang="en-US"/>
          </a:p>
        </p:txBody>
      </p:sp>
    </p:spTree>
    <p:extLst>
      <p:ext uri="{BB962C8B-B14F-4D97-AF65-F5344CB8AC3E}">
        <p14:creationId xmlns:p14="http://schemas.microsoft.com/office/powerpoint/2010/main" val="21587779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2C5C15-BA00-8E40-B8DA-6F04422ADC9B}"/>
              </a:ext>
            </a:extLst>
          </p:cNvPr>
          <p:cNvSpPr>
            <a:spLocks noGrp="1"/>
          </p:cNvSpPr>
          <p:nvPr>
            <p:ph type="title"/>
          </p:nvPr>
        </p:nvSpPr>
        <p:spPr/>
        <p:txBody>
          <a:bodyPr/>
          <a:lstStyle/>
          <a:p>
            <a:r>
              <a:rPr lang="en-US" dirty="0"/>
              <a:t>Attention</a:t>
            </a:r>
          </a:p>
        </p:txBody>
      </p:sp>
      <p:sp>
        <p:nvSpPr>
          <p:cNvPr id="4" name="Text Placeholder 3">
            <a:extLst>
              <a:ext uri="{FF2B5EF4-FFF2-40B4-BE49-F238E27FC236}">
                <a16:creationId xmlns:a16="http://schemas.microsoft.com/office/drawing/2014/main" id="{4292E691-2650-7C44-A1F5-A9C2AFA32576}"/>
              </a:ext>
            </a:extLst>
          </p:cNvPr>
          <p:cNvSpPr>
            <a:spLocks noGrp="1"/>
          </p:cNvSpPr>
          <p:nvPr>
            <p:ph type="body" idx="1"/>
          </p:nvPr>
        </p:nvSpPr>
        <p:spPr/>
        <p:txBody>
          <a:bodyPr/>
          <a:lstStyle/>
          <a:p>
            <a:endParaRPr lang="en-US"/>
          </a:p>
        </p:txBody>
      </p:sp>
      <p:sp>
        <p:nvSpPr>
          <p:cNvPr id="2" name="Slide Number Placeholder 1">
            <a:extLst>
              <a:ext uri="{FF2B5EF4-FFF2-40B4-BE49-F238E27FC236}">
                <a16:creationId xmlns:a16="http://schemas.microsoft.com/office/drawing/2014/main" id="{F72A07AD-6A25-CE4E-BB74-DC1538DCE75C}"/>
              </a:ext>
            </a:extLst>
          </p:cNvPr>
          <p:cNvSpPr>
            <a:spLocks noGrp="1"/>
          </p:cNvSpPr>
          <p:nvPr>
            <p:ph type="sldNum" sz="quarter" idx="12"/>
          </p:nvPr>
        </p:nvSpPr>
        <p:spPr/>
        <p:txBody>
          <a:bodyPr/>
          <a:lstStyle/>
          <a:p>
            <a:fld id="{FF5157AA-4A4D-2C48-B0F6-C526C028AE97}" type="slidenum">
              <a:rPr lang="en-US" smtClean="0"/>
              <a:t>33</a:t>
            </a:fld>
            <a:endParaRPr lang="en-US"/>
          </a:p>
        </p:txBody>
      </p:sp>
    </p:spTree>
    <p:extLst>
      <p:ext uri="{BB962C8B-B14F-4D97-AF65-F5344CB8AC3E}">
        <p14:creationId xmlns:p14="http://schemas.microsoft.com/office/powerpoint/2010/main" val="31925321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EEE6DD1-8FF3-CB4D-9E27-3AAC4C4C1AE6}"/>
              </a:ext>
            </a:extLst>
          </p:cNvPr>
          <p:cNvSpPr>
            <a:spLocks noGrp="1"/>
          </p:cNvSpPr>
          <p:nvPr>
            <p:ph type="sldNum" sz="quarter" idx="12"/>
          </p:nvPr>
        </p:nvSpPr>
        <p:spPr/>
        <p:txBody>
          <a:bodyPr/>
          <a:lstStyle/>
          <a:p>
            <a:fld id="{FF5157AA-4A4D-2C48-B0F6-C526C028AE97}" type="slidenum">
              <a:rPr lang="en-US" smtClean="0"/>
              <a:t>34</a:t>
            </a:fld>
            <a:endParaRPr lang="en-US"/>
          </a:p>
        </p:txBody>
      </p:sp>
      <p:pic>
        <p:nvPicPr>
          <p:cNvPr id="4" name="Picture 3">
            <a:extLst>
              <a:ext uri="{FF2B5EF4-FFF2-40B4-BE49-F238E27FC236}">
                <a16:creationId xmlns:a16="http://schemas.microsoft.com/office/drawing/2014/main" id="{9625A9B2-102E-F14D-AF40-2AE2F46E11DE}"/>
              </a:ext>
            </a:extLst>
          </p:cNvPr>
          <p:cNvPicPr>
            <a:picLocks noChangeAspect="1"/>
          </p:cNvPicPr>
          <p:nvPr/>
        </p:nvPicPr>
        <p:blipFill>
          <a:blip r:embed="rId2"/>
          <a:stretch>
            <a:fillRect/>
          </a:stretch>
        </p:blipFill>
        <p:spPr>
          <a:xfrm>
            <a:off x="0" y="1977819"/>
            <a:ext cx="9144000" cy="2902362"/>
          </a:xfrm>
          <a:prstGeom prst="rect">
            <a:avLst/>
          </a:prstGeom>
        </p:spPr>
      </p:pic>
    </p:spTree>
    <p:extLst>
      <p:ext uri="{BB962C8B-B14F-4D97-AF65-F5344CB8AC3E}">
        <p14:creationId xmlns:p14="http://schemas.microsoft.com/office/powerpoint/2010/main" val="9004018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314460-57C7-844D-AC9F-64A22E252631}"/>
              </a:ext>
            </a:extLst>
          </p:cNvPr>
          <p:cNvPicPr>
            <a:picLocks noChangeAspect="1"/>
          </p:cNvPicPr>
          <p:nvPr/>
        </p:nvPicPr>
        <p:blipFill>
          <a:blip r:embed="rId2"/>
          <a:stretch>
            <a:fillRect/>
          </a:stretch>
        </p:blipFill>
        <p:spPr>
          <a:xfrm>
            <a:off x="589547" y="806114"/>
            <a:ext cx="7639039" cy="4644873"/>
          </a:xfrm>
          <a:prstGeom prst="rect">
            <a:avLst/>
          </a:prstGeom>
        </p:spPr>
      </p:pic>
      <p:sp>
        <p:nvSpPr>
          <p:cNvPr id="5" name="Slide Number Placeholder 4">
            <a:extLst>
              <a:ext uri="{FF2B5EF4-FFF2-40B4-BE49-F238E27FC236}">
                <a16:creationId xmlns:a16="http://schemas.microsoft.com/office/drawing/2014/main" id="{EB8B2323-5C72-8348-911D-B858DAE09DF5}"/>
              </a:ext>
            </a:extLst>
          </p:cNvPr>
          <p:cNvSpPr>
            <a:spLocks noGrp="1"/>
          </p:cNvSpPr>
          <p:nvPr>
            <p:ph type="sldNum" sz="quarter" idx="12"/>
          </p:nvPr>
        </p:nvSpPr>
        <p:spPr/>
        <p:txBody>
          <a:bodyPr/>
          <a:lstStyle/>
          <a:p>
            <a:fld id="{FF5157AA-4A4D-2C48-B0F6-C526C028AE97}" type="slidenum">
              <a:rPr lang="en-US" smtClean="0"/>
              <a:t>35</a:t>
            </a:fld>
            <a:endParaRPr lang="en-US"/>
          </a:p>
        </p:txBody>
      </p:sp>
    </p:spTree>
    <p:extLst>
      <p:ext uri="{BB962C8B-B14F-4D97-AF65-F5344CB8AC3E}">
        <p14:creationId xmlns:p14="http://schemas.microsoft.com/office/powerpoint/2010/main" val="41201561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B645F9-A1C4-874B-AC82-4DF904AD661B}"/>
              </a:ext>
            </a:extLst>
          </p:cNvPr>
          <p:cNvSpPr>
            <a:spLocks noGrp="1"/>
          </p:cNvSpPr>
          <p:nvPr>
            <p:ph type="sldNum" sz="quarter" idx="12"/>
          </p:nvPr>
        </p:nvSpPr>
        <p:spPr/>
        <p:txBody>
          <a:bodyPr/>
          <a:lstStyle/>
          <a:p>
            <a:fld id="{FF5157AA-4A4D-2C48-B0F6-C526C028AE97}" type="slidenum">
              <a:rPr lang="en-US" smtClean="0"/>
              <a:t>36</a:t>
            </a:fld>
            <a:endParaRPr lang="en-US"/>
          </a:p>
        </p:txBody>
      </p:sp>
      <p:pic>
        <p:nvPicPr>
          <p:cNvPr id="4" name="Picture 3">
            <a:extLst>
              <a:ext uri="{FF2B5EF4-FFF2-40B4-BE49-F238E27FC236}">
                <a16:creationId xmlns:a16="http://schemas.microsoft.com/office/drawing/2014/main" id="{027A2EE6-87A5-6F48-9CCB-C9F56C3411C2}"/>
              </a:ext>
            </a:extLst>
          </p:cNvPr>
          <p:cNvPicPr>
            <a:picLocks noChangeAspect="1"/>
          </p:cNvPicPr>
          <p:nvPr/>
        </p:nvPicPr>
        <p:blipFill>
          <a:blip r:embed="rId2"/>
          <a:stretch>
            <a:fillRect/>
          </a:stretch>
        </p:blipFill>
        <p:spPr>
          <a:xfrm>
            <a:off x="1219534" y="830512"/>
            <a:ext cx="5549900" cy="5245100"/>
          </a:xfrm>
          <a:prstGeom prst="rect">
            <a:avLst/>
          </a:prstGeom>
        </p:spPr>
      </p:pic>
      <p:sp>
        <p:nvSpPr>
          <p:cNvPr id="5" name="Rounded Rectangular Callout 4">
            <a:extLst>
              <a:ext uri="{FF2B5EF4-FFF2-40B4-BE49-F238E27FC236}">
                <a16:creationId xmlns:a16="http://schemas.microsoft.com/office/drawing/2014/main" id="{EEF450EA-3246-F640-8498-A87DD6C55174}"/>
              </a:ext>
            </a:extLst>
          </p:cNvPr>
          <p:cNvSpPr/>
          <p:nvPr/>
        </p:nvSpPr>
        <p:spPr>
          <a:xfrm>
            <a:off x="6769434" y="1925053"/>
            <a:ext cx="2132226" cy="1226259"/>
          </a:xfrm>
          <a:prstGeom prst="wedgeRoundRectCallout">
            <a:avLst>
              <a:gd name="adj1" fmla="val -74012"/>
              <a:gd name="adj2" fmla="val 11567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Attention is more interpretable than an LSTM!</a:t>
            </a:r>
          </a:p>
        </p:txBody>
      </p:sp>
    </p:spTree>
    <p:extLst>
      <p:ext uri="{BB962C8B-B14F-4D97-AF65-F5344CB8AC3E}">
        <p14:creationId xmlns:p14="http://schemas.microsoft.com/office/powerpoint/2010/main" val="5577743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FF4548-A11F-F047-AA8C-0E070A93EC04}"/>
              </a:ext>
            </a:extLst>
          </p:cNvPr>
          <p:cNvSpPr>
            <a:spLocks noGrp="1"/>
          </p:cNvSpPr>
          <p:nvPr>
            <p:ph type="sldNum" sz="quarter" idx="12"/>
          </p:nvPr>
        </p:nvSpPr>
        <p:spPr/>
        <p:txBody>
          <a:bodyPr/>
          <a:lstStyle/>
          <a:p>
            <a:fld id="{FF5157AA-4A4D-2C48-B0F6-C526C028AE97}" type="slidenum">
              <a:rPr lang="en-US" smtClean="0"/>
              <a:t>37</a:t>
            </a:fld>
            <a:endParaRPr lang="en-US"/>
          </a:p>
        </p:txBody>
      </p:sp>
      <p:pic>
        <p:nvPicPr>
          <p:cNvPr id="4" name="Picture 3">
            <a:extLst>
              <a:ext uri="{FF2B5EF4-FFF2-40B4-BE49-F238E27FC236}">
                <a16:creationId xmlns:a16="http://schemas.microsoft.com/office/drawing/2014/main" id="{77AF0C7C-DF3F-BF46-B203-FDB52C414723}"/>
              </a:ext>
            </a:extLst>
          </p:cNvPr>
          <p:cNvPicPr>
            <a:picLocks noChangeAspect="1"/>
          </p:cNvPicPr>
          <p:nvPr/>
        </p:nvPicPr>
        <p:blipFill>
          <a:blip r:embed="rId2"/>
          <a:stretch>
            <a:fillRect/>
          </a:stretch>
        </p:blipFill>
        <p:spPr>
          <a:xfrm>
            <a:off x="0" y="544721"/>
            <a:ext cx="9144000" cy="5768558"/>
          </a:xfrm>
          <a:prstGeom prst="rect">
            <a:avLst/>
          </a:prstGeom>
        </p:spPr>
      </p:pic>
    </p:spTree>
    <p:extLst>
      <p:ext uri="{BB962C8B-B14F-4D97-AF65-F5344CB8AC3E}">
        <p14:creationId xmlns:p14="http://schemas.microsoft.com/office/powerpoint/2010/main" val="9752224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FF4548-A11F-F047-AA8C-0E070A93EC04}"/>
              </a:ext>
            </a:extLst>
          </p:cNvPr>
          <p:cNvSpPr>
            <a:spLocks noGrp="1"/>
          </p:cNvSpPr>
          <p:nvPr>
            <p:ph type="sldNum" sz="quarter" idx="12"/>
          </p:nvPr>
        </p:nvSpPr>
        <p:spPr/>
        <p:txBody>
          <a:bodyPr/>
          <a:lstStyle/>
          <a:p>
            <a:fld id="{FF5157AA-4A4D-2C48-B0F6-C526C028AE97}" type="slidenum">
              <a:rPr lang="en-US" smtClean="0"/>
              <a:t>38</a:t>
            </a:fld>
            <a:endParaRPr lang="en-US"/>
          </a:p>
        </p:txBody>
      </p:sp>
      <p:pic>
        <p:nvPicPr>
          <p:cNvPr id="4" name="Picture 3">
            <a:extLst>
              <a:ext uri="{FF2B5EF4-FFF2-40B4-BE49-F238E27FC236}">
                <a16:creationId xmlns:a16="http://schemas.microsoft.com/office/drawing/2014/main" id="{77AF0C7C-DF3F-BF46-B203-FDB52C414723}"/>
              </a:ext>
            </a:extLst>
          </p:cNvPr>
          <p:cNvPicPr>
            <a:picLocks noChangeAspect="1"/>
          </p:cNvPicPr>
          <p:nvPr/>
        </p:nvPicPr>
        <p:blipFill>
          <a:blip r:embed="rId2"/>
          <a:stretch>
            <a:fillRect/>
          </a:stretch>
        </p:blipFill>
        <p:spPr>
          <a:xfrm>
            <a:off x="0" y="544721"/>
            <a:ext cx="9144000" cy="5768558"/>
          </a:xfrm>
          <a:prstGeom prst="rect">
            <a:avLst/>
          </a:prstGeom>
        </p:spPr>
      </p:pic>
      <p:sp>
        <p:nvSpPr>
          <p:cNvPr id="5" name="Rounded Rectangular Callout 4">
            <a:extLst>
              <a:ext uri="{FF2B5EF4-FFF2-40B4-BE49-F238E27FC236}">
                <a16:creationId xmlns:a16="http://schemas.microsoft.com/office/drawing/2014/main" id="{2593405E-C56B-D740-8F2A-651DB79E2EF8}"/>
              </a:ext>
            </a:extLst>
          </p:cNvPr>
          <p:cNvSpPr/>
          <p:nvPr/>
        </p:nvSpPr>
        <p:spPr>
          <a:xfrm>
            <a:off x="3874169" y="3182353"/>
            <a:ext cx="4547936" cy="806116"/>
          </a:xfrm>
          <a:prstGeom prst="wedgeRoundRectCallout">
            <a:avLst>
              <a:gd name="adj1" fmla="val -30626"/>
              <a:gd name="adj2" fmla="val -73877"/>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Project the input embeddings into a new space (needed for multi-head attention)</a:t>
            </a:r>
          </a:p>
        </p:txBody>
      </p:sp>
      <p:sp>
        <p:nvSpPr>
          <p:cNvPr id="6" name="Rectangle 5">
            <a:extLst>
              <a:ext uri="{FF2B5EF4-FFF2-40B4-BE49-F238E27FC236}">
                <a16:creationId xmlns:a16="http://schemas.microsoft.com/office/drawing/2014/main" id="{9E04412F-651D-FE47-B2D1-F64FDBA99170}"/>
              </a:ext>
            </a:extLst>
          </p:cNvPr>
          <p:cNvSpPr/>
          <p:nvPr/>
        </p:nvSpPr>
        <p:spPr>
          <a:xfrm>
            <a:off x="45488" y="2020342"/>
            <a:ext cx="6632038" cy="891299"/>
          </a:xfrm>
          <a:prstGeom prst="rect">
            <a:avLst/>
          </a:prstGeom>
          <a:noFill/>
          <a:ln w="889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242408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FF4548-A11F-F047-AA8C-0E070A93EC04}"/>
              </a:ext>
            </a:extLst>
          </p:cNvPr>
          <p:cNvSpPr>
            <a:spLocks noGrp="1"/>
          </p:cNvSpPr>
          <p:nvPr>
            <p:ph type="sldNum" sz="quarter" idx="12"/>
          </p:nvPr>
        </p:nvSpPr>
        <p:spPr/>
        <p:txBody>
          <a:bodyPr/>
          <a:lstStyle/>
          <a:p>
            <a:fld id="{FF5157AA-4A4D-2C48-B0F6-C526C028AE97}" type="slidenum">
              <a:rPr lang="en-US" smtClean="0"/>
              <a:t>39</a:t>
            </a:fld>
            <a:endParaRPr lang="en-US"/>
          </a:p>
        </p:txBody>
      </p:sp>
      <p:pic>
        <p:nvPicPr>
          <p:cNvPr id="4" name="Picture 3">
            <a:extLst>
              <a:ext uri="{FF2B5EF4-FFF2-40B4-BE49-F238E27FC236}">
                <a16:creationId xmlns:a16="http://schemas.microsoft.com/office/drawing/2014/main" id="{77AF0C7C-DF3F-BF46-B203-FDB52C414723}"/>
              </a:ext>
            </a:extLst>
          </p:cNvPr>
          <p:cNvPicPr>
            <a:picLocks noChangeAspect="1"/>
          </p:cNvPicPr>
          <p:nvPr/>
        </p:nvPicPr>
        <p:blipFill>
          <a:blip r:embed="rId2"/>
          <a:stretch>
            <a:fillRect/>
          </a:stretch>
        </p:blipFill>
        <p:spPr>
          <a:xfrm>
            <a:off x="0" y="544721"/>
            <a:ext cx="9144000" cy="5768558"/>
          </a:xfrm>
          <a:prstGeom prst="rect">
            <a:avLst/>
          </a:prstGeom>
        </p:spPr>
      </p:pic>
      <p:sp>
        <p:nvSpPr>
          <p:cNvPr id="5" name="Rounded Rectangular Callout 4">
            <a:extLst>
              <a:ext uri="{FF2B5EF4-FFF2-40B4-BE49-F238E27FC236}">
                <a16:creationId xmlns:a16="http://schemas.microsoft.com/office/drawing/2014/main" id="{388AF79D-A1E1-604D-B673-4110D65AE4CE}"/>
              </a:ext>
            </a:extLst>
          </p:cNvPr>
          <p:cNvSpPr/>
          <p:nvPr/>
        </p:nvSpPr>
        <p:spPr>
          <a:xfrm>
            <a:off x="3826043" y="2361197"/>
            <a:ext cx="4547936" cy="806116"/>
          </a:xfrm>
          <a:prstGeom prst="wedgeRoundRectCallout">
            <a:avLst>
              <a:gd name="adj1" fmla="val -34330"/>
              <a:gd name="adj2" fmla="val 8582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Used for the weighted average needed for the output vector</a:t>
            </a:r>
          </a:p>
        </p:txBody>
      </p:sp>
      <p:sp>
        <p:nvSpPr>
          <p:cNvPr id="6" name="Rectangle 5">
            <a:extLst>
              <a:ext uri="{FF2B5EF4-FFF2-40B4-BE49-F238E27FC236}">
                <a16:creationId xmlns:a16="http://schemas.microsoft.com/office/drawing/2014/main" id="{536E95D1-366B-794E-A266-75D480229355}"/>
              </a:ext>
            </a:extLst>
          </p:cNvPr>
          <p:cNvSpPr/>
          <p:nvPr/>
        </p:nvSpPr>
        <p:spPr>
          <a:xfrm>
            <a:off x="24064" y="3585890"/>
            <a:ext cx="6632038" cy="2405836"/>
          </a:xfrm>
          <a:prstGeom prst="rect">
            <a:avLst/>
          </a:prstGeom>
          <a:noFill/>
          <a:ln w="889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86536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436CE1-D914-4046-B7EC-81635FECDAA0}"/>
              </a:ext>
            </a:extLst>
          </p:cNvPr>
          <p:cNvPicPr>
            <a:picLocks noChangeAspect="1"/>
          </p:cNvPicPr>
          <p:nvPr/>
        </p:nvPicPr>
        <p:blipFill>
          <a:blip r:embed="rId2"/>
          <a:stretch>
            <a:fillRect/>
          </a:stretch>
        </p:blipFill>
        <p:spPr>
          <a:xfrm>
            <a:off x="0" y="1780851"/>
            <a:ext cx="9144000" cy="3296298"/>
          </a:xfrm>
          <a:prstGeom prst="rect">
            <a:avLst/>
          </a:prstGeom>
        </p:spPr>
      </p:pic>
      <p:sp>
        <p:nvSpPr>
          <p:cNvPr id="5" name="Rounded Rectangular Callout 4">
            <a:extLst>
              <a:ext uri="{FF2B5EF4-FFF2-40B4-BE49-F238E27FC236}">
                <a16:creationId xmlns:a16="http://schemas.microsoft.com/office/drawing/2014/main" id="{34195E23-9838-0545-97DB-3B877F650B32}"/>
              </a:ext>
            </a:extLst>
          </p:cNvPr>
          <p:cNvSpPr/>
          <p:nvPr/>
        </p:nvSpPr>
        <p:spPr>
          <a:xfrm>
            <a:off x="3212431" y="577516"/>
            <a:ext cx="3477127" cy="998621"/>
          </a:xfrm>
          <a:prstGeom prst="wedgeRoundRectCallout">
            <a:avLst>
              <a:gd name="adj1" fmla="val -20141"/>
              <a:gd name="adj2" fmla="val 7334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The original encoder-decoder paper</a:t>
            </a:r>
          </a:p>
        </p:txBody>
      </p:sp>
      <p:sp>
        <p:nvSpPr>
          <p:cNvPr id="2" name="Slide Number Placeholder 1">
            <a:extLst>
              <a:ext uri="{FF2B5EF4-FFF2-40B4-BE49-F238E27FC236}">
                <a16:creationId xmlns:a16="http://schemas.microsoft.com/office/drawing/2014/main" id="{B286FFD1-19FB-CC4A-8FA7-7D85C9236ABC}"/>
              </a:ext>
            </a:extLst>
          </p:cNvPr>
          <p:cNvSpPr>
            <a:spLocks noGrp="1"/>
          </p:cNvSpPr>
          <p:nvPr>
            <p:ph type="sldNum" sz="quarter" idx="12"/>
          </p:nvPr>
        </p:nvSpPr>
        <p:spPr/>
        <p:txBody>
          <a:bodyPr/>
          <a:lstStyle/>
          <a:p>
            <a:fld id="{FF5157AA-4A4D-2C48-B0F6-C526C028AE97}" type="slidenum">
              <a:rPr lang="en-US" smtClean="0"/>
              <a:t>4</a:t>
            </a:fld>
            <a:endParaRPr lang="en-US"/>
          </a:p>
        </p:txBody>
      </p:sp>
    </p:spTree>
    <p:extLst>
      <p:ext uri="{BB962C8B-B14F-4D97-AF65-F5344CB8AC3E}">
        <p14:creationId xmlns:p14="http://schemas.microsoft.com/office/powerpoint/2010/main" val="28939237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D68062-625C-5D4B-8DD7-589D995AA34B}"/>
              </a:ext>
            </a:extLst>
          </p:cNvPr>
          <p:cNvSpPr>
            <a:spLocks noGrp="1"/>
          </p:cNvSpPr>
          <p:nvPr>
            <p:ph type="sldNum" sz="quarter" idx="12"/>
          </p:nvPr>
        </p:nvSpPr>
        <p:spPr>
          <a:xfrm>
            <a:off x="6553200" y="6356350"/>
            <a:ext cx="2133600" cy="365125"/>
          </a:xfrm>
        </p:spPr>
        <p:txBody>
          <a:bodyPr/>
          <a:lstStyle/>
          <a:p>
            <a:fld id="{FF5157AA-4A4D-2C48-B0F6-C526C028AE97}" type="slidenum">
              <a:rPr lang="en-US" smtClean="0"/>
              <a:t>40</a:t>
            </a:fld>
            <a:endParaRPr lang="en-US"/>
          </a:p>
        </p:txBody>
      </p:sp>
      <p:pic>
        <p:nvPicPr>
          <p:cNvPr id="4" name="Picture 3">
            <a:extLst>
              <a:ext uri="{FF2B5EF4-FFF2-40B4-BE49-F238E27FC236}">
                <a16:creationId xmlns:a16="http://schemas.microsoft.com/office/drawing/2014/main" id="{F10A82F9-6D53-354C-83B7-756608DADB8E}"/>
              </a:ext>
            </a:extLst>
          </p:cNvPr>
          <p:cNvPicPr>
            <a:picLocks noChangeAspect="1"/>
          </p:cNvPicPr>
          <p:nvPr/>
        </p:nvPicPr>
        <p:blipFill>
          <a:blip r:embed="rId2"/>
          <a:stretch>
            <a:fillRect/>
          </a:stretch>
        </p:blipFill>
        <p:spPr>
          <a:xfrm>
            <a:off x="222250" y="1215858"/>
            <a:ext cx="8699500" cy="4546600"/>
          </a:xfrm>
          <a:prstGeom prst="rect">
            <a:avLst/>
          </a:prstGeom>
        </p:spPr>
      </p:pic>
      <p:sp>
        <p:nvSpPr>
          <p:cNvPr id="5" name="Rounded Rectangular Callout 4">
            <a:extLst>
              <a:ext uri="{FF2B5EF4-FFF2-40B4-BE49-F238E27FC236}">
                <a16:creationId xmlns:a16="http://schemas.microsoft.com/office/drawing/2014/main" id="{AEC6F51D-869D-5748-9623-8FA6737A8E2F}"/>
              </a:ext>
            </a:extLst>
          </p:cNvPr>
          <p:cNvSpPr/>
          <p:nvPr/>
        </p:nvSpPr>
        <p:spPr>
          <a:xfrm>
            <a:off x="3814011" y="112796"/>
            <a:ext cx="4547936" cy="806116"/>
          </a:xfrm>
          <a:prstGeom prst="wedgeRoundRectCallout">
            <a:avLst>
              <a:gd name="adj1" fmla="val -34330"/>
              <a:gd name="adj2" fmla="val 8582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Computing the output vector for “Thinking”</a:t>
            </a:r>
          </a:p>
        </p:txBody>
      </p:sp>
      <p:sp>
        <p:nvSpPr>
          <p:cNvPr id="6" name="Rounded Rectangular Callout 5">
            <a:extLst>
              <a:ext uri="{FF2B5EF4-FFF2-40B4-BE49-F238E27FC236}">
                <a16:creationId xmlns:a16="http://schemas.microsoft.com/office/drawing/2014/main" id="{EEDC42D1-F35F-5E49-B180-FF442463EAB1}"/>
              </a:ext>
            </a:extLst>
          </p:cNvPr>
          <p:cNvSpPr/>
          <p:nvPr/>
        </p:nvSpPr>
        <p:spPr>
          <a:xfrm>
            <a:off x="1275347" y="6092825"/>
            <a:ext cx="6344653" cy="527050"/>
          </a:xfrm>
          <a:prstGeom prst="wedgeRoundRectCallout">
            <a:avLst>
              <a:gd name="adj1" fmla="val 16112"/>
              <a:gd name="adj2" fmla="val -10593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How important each word in the sentence is for “Thinking”</a:t>
            </a:r>
          </a:p>
        </p:txBody>
      </p:sp>
    </p:spTree>
    <p:extLst>
      <p:ext uri="{BB962C8B-B14F-4D97-AF65-F5344CB8AC3E}">
        <p14:creationId xmlns:p14="http://schemas.microsoft.com/office/powerpoint/2010/main" val="32980628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DB4531-C57E-2742-9F10-742FCFD1DF69}"/>
              </a:ext>
            </a:extLst>
          </p:cNvPr>
          <p:cNvSpPr>
            <a:spLocks noGrp="1"/>
          </p:cNvSpPr>
          <p:nvPr>
            <p:ph type="sldNum" sz="quarter" idx="12"/>
          </p:nvPr>
        </p:nvSpPr>
        <p:spPr/>
        <p:txBody>
          <a:bodyPr/>
          <a:lstStyle/>
          <a:p>
            <a:fld id="{FF5157AA-4A4D-2C48-B0F6-C526C028AE97}" type="slidenum">
              <a:rPr lang="en-US" smtClean="0"/>
              <a:t>41</a:t>
            </a:fld>
            <a:endParaRPr lang="en-US"/>
          </a:p>
        </p:txBody>
      </p:sp>
      <p:pic>
        <p:nvPicPr>
          <p:cNvPr id="4" name="Picture 3">
            <a:extLst>
              <a:ext uri="{FF2B5EF4-FFF2-40B4-BE49-F238E27FC236}">
                <a16:creationId xmlns:a16="http://schemas.microsoft.com/office/drawing/2014/main" id="{10EE17FF-65E8-D845-8028-E3C598A33725}"/>
              </a:ext>
            </a:extLst>
          </p:cNvPr>
          <p:cNvPicPr>
            <a:picLocks noChangeAspect="1"/>
          </p:cNvPicPr>
          <p:nvPr/>
        </p:nvPicPr>
        <p:blipFill>
          <a:blip r:embed="rId2"/>
          <a:stretch>
            <a:fillRect/>
          </a:stretch>
        </p:blipFill>
        <p:spPr>
          <a:xfrm>
            <a:off x="0" y="309115"/>
            <a:ext cx="9144000" cy="5758505"/>
          </a:xfrm>
          <a:prstGeom prst="rect">
            <a:avLst/>
          </a:prstGeom>
        </p:spPr>
      </p:pic>
    </p:spTree>
    <p:extLst>
      <p:ext uri="{BB962C8B-B14F-4D97-AF65-F5344CB8AC3E}">
        <p14:creationId xmlns:p14="http://schemas.microsoft.com/office/powerpoint/2010/main" val="28002506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DB4531-C57E-2742-9F10-742FCFD1DF69}"/>
              </a:ext>
            </a:extLst>
          </p:cNvPr>
          <p:cNvSpPr>
            <a:spLocks noGrp="1"/>
          </p:cNvSpPr>
          <p:nvPr>
            <p:ph type="sldNum" sz="quarter" idx="12"/>
          </p:nvPr>
        </p:nvSpPr>
        <p:spPr/>
        <p:txBody>
          <a:bodyPr/>
          <a:lstStyle/>
          <a:p>
            <a:fld id="{FF5157AA-4A4D-2C48-B0F6-C526C028AE97}" type="slidenum">
              <a:rPr lang="en-US" smtClean="0"/>
              <a:t>42</a:t>
            </a:fld>
            <a:endParaRPr lang="en-US"/>
          </a:p>
        </p:txBody>
      </p:sp>
      <p:pic>
        <p:nvPicPr>
          <p:cNvPr id="4" name="Picture 3">
            <a:extLst>
              <a:ext uri="{FF2B5EF4-FFF2-40B4-BE49-F238E27FC236}">
                <a16:creationId xmlns:a16="http://schemas.microsoft.com/office/drawing/2014/main" id="{10EE17FF-65E8-D845-8028-E3C598A33725}"/>
              </a:ext>
            </a:extLst>
          </p:cNvPr>
          <p:cNvPicPr>
            <a:picLocks noChangeAspect="1"/>
          </p:cNvPicPr>
          <p:nvPr/>
        </p:nvPicPr>
        <p:blipFill>
          <a:blip r:embed="rId2"/>
          <a:stretch>
            <a:fillRect/>
          </a:stretch>
        </p:blipFill>
        <p:spPr>
          <a:xfrm>
            <a:off x="0" y="309115"/>
            <a:ext cx="9144000" cy="5758505"/>
          </a:xfrm>
          <a:prstGeom prst="rect">
            <a:avLst/>
          </a:prstGeom>
        </p:spPr>
      </p:pic>
      <p:grpSp>
        <p:nvGrpSpPr>
          <p:cNvPr id="7" name="Group 6">
            <a:extLst>
              <a:ext uri="{FF2B5EF4-FFF2-40B4-BE49-F238E27FC236}">
                <a16:creationId xmlns:a16="http://schemas.microsoft.com/office/drawing/2014/main" id="{811BB89B-C365-8646-B131-B08DA709B78A}"/>
              </a:ext>
            </a:extLst>
          </p:cNvPr>
          <p:cNvGrpSpPr/>
          <p:nvPr/>
        </p:nvGrpSpPr>
        <p:grpSpPr>
          <a:xfrm>
            <a:off x="1034716" y="1780675"/>
            <a:ext cx="7880684" cy="2514600"/>
            <a:chOff x="637674" y="1925053"/>
            <a:chExt cx="7880684" cy="2514600"/>
          </a:xfrm>
        </p:grpSpPr>
        <p:sp>
          <p:nvSpPr>
            <p:cNvPr id="5" name="Rounded Rectangular Callout 4">
              <a:extLst>
                <a:ext uri="{FF2B5EF4-FFF2-40B4-BE49-F238E27FC236}">
                  <a16:creationId xmlns:a16="http://schemas.microsoft.com/office/drawing/2014/main" id="{FB661A59-E294-DB44-93A6-14548786210C}"/>
                </a:ext>
              </a:extLst>
            </p:cNvPr>
            <p:cNvSpPr/>
            <p:nvPr/>
          </p:nvSpPr>
          <p:spPr>
            <a:xfrm>
              <a:off x="637674" y="1925053"/>
              <a:ext cx="7880684" cy="2514600"/>
            </a:xfrm>
            <a:prstGeom prst="wedgeRoundRectCallout">
              <a:avLst>
                <a:gd name="adj1" fmla="val -37231"/>
                <a:gd name="adj2" fmla="val 7673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6" name="Picture 5">
              <a:extLst>
                <a:ext uri="{FF2B5EF4-FFF2-40B4-BE49-F238E27FC236}">
                  <a16:creationId xmlns:a16="http://schemas.microsoft.com/office/drawing/2014/main" id="{7F2299BE-79A6-4647-9194-BB4398AAD609}"/>
                </a:ext>
              </a:extLst>
            </p:cNvPr>
            <p:cNvPicPr>
              <a:picLocks noChangeAspect="1"/>
            </p:cNvPicPr>
            <p:nvPr/>
          </p:nvPicPr>
          <p:blipFill>
            <a:blip r:embed="rId3"/>
            <a:stretch>
              <a:fillRect/>
            </a:stretch>
          </p:blipFill>
          <p:spPr>
            <a:xfrm>
              <a:off x="818671" y="2034268"/>
              <a:ext cx="7506657" cy="2308197"/>
            </a:xfrm>
            <a:prstGeom prst="rect">
              <a:avLst/>
            </a:prstGeom>
          </p:spPr>
        </p:pic>
      </p:grpSp>
    </p:spTree>
    <p:extLst>
      <p:ext uri="{BB962C8B-B14F-4D97-AF65-F5344CB8AC3E}">
        <p14:creationId xmlns:p14="http://schemas.microsoft.com/office/powerpoint/2010/main" val="36755025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F7B40E-6C8F-714C-AC01-AB0168202109}"/>
              </a:ext>
            </a:extLst>
          </p:cNvPr>
          <p:cNvSpPr>
            <a:spLocks noGrp="1"/>
          </p:cNvSpPr>
          <p:nvPr>
            <p:ph type="sldNum" sz="quarter" idx="12"/>
          </p:nvPr>
        </p:nvSpPr>
        <p:spPr/>
        <p:txBody>
          <a:bodyPr/>
          <a:lstStyle/>
          <a:p>
            <a:fld id="{FF5157AA-4A4D-2C48-B0F6-C526C028AE97}" type="slidenum">
              <a:rPr lang="en-US" smtClean="0"/>
              <a:t>43</a:t>
            </a:fld>
            <a:endParaRPr lang="en-US"/>
          </a:p>
        </p:txBody>
      </p:sp>
      <p:pic>
        <p:nvPicPr>
          <p:cNvPr id="4" name="Picture 3">
            <a:extLst>
              <a:ext uri="{FF2B5EF4-FFF2-40B4-BE49-F238E27FC236}">
                <a16:creationId xmlns:a16="http://schemas.microsoft.com/office/drawing/2014/main" id="{A3CE679A-525F-1742-B8BD-0898D4B477A5}"/>
              </a:ext>
            </a:extLst>
          </p:cNvPr>
          <p:cNvPicPr>
            <a:picLocks noChangeAspect="1"/>
          </p:cNvPicPr>
          <p:nvPr/>
        </p:nvPicPr>
        <p:blipFill>
          <a:blip r:embed="rId2"/>
          <a:stretch>
            <a:fillRect/>
          </a:stretch>
        </p:blipFill>
        <p:spPr>
          <a:xfrm>
            <a:off x="1168513" y="246396"/>
            <a:ext cx="6621041" cy="6292516"/>
          </a:xfrm>
          <a:prstGeom prst="rect">
            <a:avLst/>
          </a:prstGeom>
        </p:spPr>
      </p:pic>
    </p:spTree>
    <p:extLst>
      <p:ext uri="{BB962C8B-B14F-4D97-AF65-F5344CB8AC3E}">
        <p14:creationId xmlns:p14="http://schemas.microsoft.com/office/powerpoint/2010/main" val="42085963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ECA473-ECC3-1449-9BF8-812C8C4390E5}"/>
              </a:ext>
            </a:extLst>
          </p:cNvPr>
          <p:cNvSpPr>
            <a:spLocks noGrp="1"/>
          </p:cNvSpPr>
          <p:nvPr>
            <p:ph type="title"/>
          </p:nvPr>
        </p:nvSpPr>
        <p:spPr/>
        <p:txBody>
          <a:bodyPr/>
          <a:lstStyle/>
          <a:p>
            <a:r>
              <a:rPr lang="en-US" dirty="0"/>
              <a:t>Multi-head attention</a:t>
            </a:r>
          </a:p>
        </p:txBody>
      </p:sp>
      <p:sp>
        <p:nvSpPr>
          <p:cNvPr id="4" name="Content Placeholder 3">
            <a:extLst>
              <a:ext uri="{FF2B5EF4-FFF2-40B4-BE49-F238E27FC236}">
                <a16:creationId xmlns:a16="http://schemas.microsoft.com/office/drawing/2014/main" id="{98770212-A86E-364C-B70E-9E65B62BD37C}"/>
              </a:ext>
            </a:extLst>
          </p:cNvPr>
          <p:cNvSpPr>
            <a:spLocks noGrp="1"/>
          </p:cNvSpPr>
          <p:nvPr>
            <p:ph idx="1"/>
          </p:nvPr>
        </p:nvSpPr>
        <p:spPr/>
        <p:txBody>
          <a:bodyPr/>
          <a:lstStyle/>
          <a:p>
            <a:r>
              <a:rPr lang="en-US" dirty="0"/>
              <a:t>Multi-head attention allows the model to jointly attend to information from different representation subspaces at different positions. With a single attention head (what we saw before), averaging inhibits this. </a:t>
            </a:r>
          </a:p>
          <a:p>
            <a:endParaRPr lang="en-US" dirty="0"/>
          </a:p>
        </p:txBody>
      </p:sp>
      <p:sp>
        <p:nvSpPr>
          <p:cNvPr id="2" name="Slide Number Placeholder 1">
            <a:extLst>
              <a:ext uri="{FF2B5EF4-FFF2-40B4-BE49-F238E27FC236}">
                <a16:creationId xmlns:a16="http://schemas.microsoft.com/office/drawing/2014/main" id="{F824A763-5A76-9E4E-B08D-222A7D707F88}"/>
              </a:ext>
            </a:extLst>
          </p:cNvPr>
          <p:cNvSpPr>
            <a:spLocks noGrp="1"/>
          </p:cNvSpPr>
          <p:nvPr>
            <p:ph type="sldNum" sz="quarter" idx="12"/>
          </p:nvPr>
        </p:nvSpPr>
        <p:spPr/>
        <p:txBody>
          <a:bodyPr/>
          <a:lstStyle/>
          <a:p>
            <a:fld id="{FF5157AA-4A4D-2C48-B0F6-C526C028AE97}" type="slidenum">
              <a:rPr lang="en-US" smtClean="0"/>
              <a:t>44</a:t>
            </a:fld>
            <a:endParaRPr lang="en-US"/>
          </a:p>
        </p:txBody>
      </p:sp>
    </p:spTree>
    <p:extLst>
      <p:ext uri="{BB962C8B-B14F-4D97-AF65-F5344CB8AC3E}">
        <p14:creationId xmlns:p14="http://schemas.microsoft.com/office/powerpoint/2010/main" val="31054374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E48F47-6AF9-7E4D-973A-DA653C5D34DD}"/>
              </a:ext>
            </a:extLst>
          </p:cNvPr>
          <p:cNvSpPr>
            <a:spLocks noGrp="1"/>
          </p:cNvSpPr>
          <p:nvPr>
            <p:ph type="sldNum" sz="quarter" idx="12"/>
          </p:nvPr>
        </p:nvSpPr>
        <p:spPr/>
        <p:txBody>
          <a:bodyPr/>
          <a:lstStyle/>
          <a:p>
            <a:fld id="{FF5157AA-4A4D-2C48-B0F6-C526C028AE97}" type="slidenum">
              <a:rPr lang="en-US" smtClean="0"/>
              <a:t>45</a:t>
            </a:fld>
            <a:endParaRPr lang="en-US"/>
          </a:p>
        </p:txBody>
      </p:sp>
      <p:pic>
        <p:nvPicPr>
          <p:cNvPr id="6" name="Picture 5">
            <a:extLst>
              <a:ext uri="{FF2B5EF4-FFF2-40B4-BE49-F238E27FC236}">
                <a16:creationId xmlns:a16="http://schemas.microsoft.com/office/drawing/2014/main" id="{553A9320-39FB-EC4D-A4EF-BF1D2BF78579}"/>
              </a:ext>
            </a:extLst>
          </p:cNvPr>
          <p:cNvPicPr>
            <a:picLocks noChangeAspect="1"/>
          </p:cNvPicPr>
          <p:nvPr/>
        </p:nvPicPr>
        <p:blipFill>
          <a:blip r:embed="rId2"/>
          <a:stretch>
            <a:fillRect/>
          </a:stretch>
        </p:blipFill>
        <p:spPr>
          <a:xfrm>
            <a:off x="0" y="330639"/>
            <a:ext cx="9144000" cy="5402638"/>
          </a:xfrm>
          <a:prstGeom prst="rect">
            <a:avLst/>
          </a:prstGeom>
        </p:spPr>
      </p:pic>
    </p:spTree>
    <p:extLst>
      <p:ext uri="{BB962C8B-B14F-4D97-AF65-F5344CB8AC3E}">
        <p14:creationId xmlns:p14="http://schemas.microsoft.com/office/powerpoint/2010/main" val="8294855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495960-C8DA-8949-A89E-8561CA95ECC5}"/>
              </a:ext>
            </a:extLst>
          </p:cNvPr>
          <p:cNvSpPr>
            <a:spLocks noGrp="1"/>
          </p:cNvSpPr>
          <p:nvPr>
            <p:ph type="sldNum" sz="quarter" idx="12"/>
          </p:nvPr>
        </p:nvSpPr>
        <p:spPr/>
        <p:txBody>
          <a:bodyPr/>
          <a:lstStyle/>
          <a:p>
            <a:fld id="{FF5157AA-4A4D-2C48-B0F6-C526C028AE97}" type="slidenum">
              <a:rPr lang="en-US" smtClean="0"/>
              <a:t>46</a:t>
            </a:fld>
            <a:endParaRPr lang="en-US"/>
          </a:p>
        </p:txBody>
      </p:sp>
      <p:pic>
        <p:nvPicPr>
          <p:cNvPr id="4" name="Picture 3">
            <a:extLst>
              <a:ext uri="{FF2B5EF4-FFF2-40B4-BE49-F238E27FC236}">
                <a16:creationId xmlns:a16="http://schemas.microsoft.com/office/drawing/2014/main" id="{5DB2A134-8678-944C-B088-3FE3788C54D4}"/>
              </a:ext>
            </a:extLst>
          </p:cNvPr>
          <p:cNvPicPr>
            <a:picLocks noChangeAspect="1"/>
          </p:cNvPicPr>
          <p:nvPr/>
        </p:nvPicPr>
        <p:blipFill>
          <a:blip r:embed="rId2"/>
          <a:stretch>
            <a:fillRect/>
          </a:stretch>
        </p:blipFill>
        <p:spPr>
          <a:xfrm>
            <a:off x="0" y="899737"/>
            <a:ext cx="9144000" cy="5058525"/>
          </a:xfrm>
          <a:prstGeom prst="rect">
            <a:avLst/>
          </a:prstGeom>
        </p:spPr>
      </p:pic>
    </p:spTree>
    <p:extLst>
      <p:ext uri="{BB962C8B-B14F-4D97-AF65-F5344CB8AC3E}">
        <p14:creationId xmlns:p14="http://schemas.microsoft.com/office/powerpoint/2010/main" val="28541253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B34C19-2C06-794D-ADF5-0579A89B76A9}"/>
              </a:ext>
            </a:extLst>
          </p:cNvPr>
          <p:cNvSpPr>
            <a:spLocks noGrp="1"/>
          </p:cNvSpPr>
          <p:nvPr>
            <p:ph type="title"/>
          </p:nvPr>
        </p:nvSpPr>
        <p:spPr/>
        <p:txBody>
          <a:bodyPr/>
          <a:lstStyle/>
          <a:p>
            <a:r>
              <a:rPr lang="en-US" dirty="0"/>
              <a:t>Summary: all attention matrices</a:t>
            </a:r>
          </a:p>
        </p:txBody>
      </p:sp>
      <p:sp>
        <p:nvSpPr>
          <p:cNvPr id="2" name="Slide Number Placeholder 1">
            <a:extLst>
              <a:ext uri="{FF2B5EF4-FFF2-40B4-BE49-F238E27FC236}">
                <a16:creationId xmlns:a16="http://schemas.microsoft.com/office/drawing/2014/main" id="{D8600BF9-71FE-3044-B7EC-D7F653FE0ED8}"/>
              </a:ext>
            </a:extLst>
          </p:cNvPr>
          <p:cNvSpPr>
            <a:spLocks noGrp="1"/>
          </p:cNvSpPr>
          <p:nvPr>
            <p:ph type="sldNum" sz="quarter" idx="12"/>
          </p:nvPr>
        </p:nvSpPr>
        <p:spPr/>
        <p:txBody>
          <a:bodyPr/>
          <a:lstStyle/>
          <a:p>
            <a:fld id="{FF5157AA-4A4D-2C48-B0F6-C526C028AE97}" type="slidenum">
              <a:rPr lang="en-US" smtClean="0"/>
              <a:t>47</a:t>
            </a:fld>
            <a:endParaRPr lang="en-US"/>
          </a:p>
        </p:txBody>
      </p:sp>
      <p:pic>
        <p:nvPicPr>
          <p:cNvPr id="5" name="Picture 4">
            <a:extLst>
              <a:ext uri="{FF2B5EF4-FFF2-40B4-BE49-F238E27FC236}">
                <a16:creationId xmlns:a16="http://schemas.microsoft.com/office/drawing/2014/main" id="{3D12685B-7CD1-DF4B-AFFD-D4936F907849}"/>
              </a:ext>
            </a:extLst>
          </p:cNvPr>
          <p:cNvPicPr>
            <a:picLocks noChangeAspect="1"/>
          </p:cNvPicPr>
          <p:nvPr/>
        </p:nvPicPr>
        <p:blipFill>
          <a:blip r:embed="rId2"/>
          <a:stretch>
            <a:fillRect/>
          </a:stretch>
        </p:blipFill>
        <p:spPr>
          <a:xfrm>
            <a:off x="372979" y="1768642"/>
            <a:ext cx="7967298" cy="4460799"/>
          </a:xfrm>
          <a:prstGeom prst="rect">
            <a:avLst/>
          </a:prstGeom>
        </p:spPr>
      </p:pic>
    </p:spTree>
    <p:extLst>
      <p:ext uri="{BB962C8B-B14F-4D97-AF65-F5344CB8AC3E}">
        <p14:creationId xmlns:p14="http://schemas.microsoft.com/office/powerpoint/2010/main" val="2383046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771D9-CC74-8141-ABFF-B5567D12176B}"/>
              </a:ext>
            </a:extLst>
          </p:cNvPr>
          <p:cNvSpPr>
            <a:spLocks noGrp="1"/>
          </p:cNvSpPr>
          <p:nvPr>
            <p:ph type="title"/>
          </p:nvPr>
        </p:nvSpPr>
        <p:spPr/>
        <p:txBody>
          <a:bodyPr/>
          <a:lstStyle/>
          <a:p>
            <a:r>
              <a:rPr lang="en-US" dirty="0"/>
              <a:t>Applications of attention</a:t>
            </a:r>
          </a:p>
        </p:txBody>
      </p:sp>
      <p:sp>
        <p:nvSpPr>
          <p:cNvPr id="3" name="Slide Number Placeholder 2">
            <a:extLst>
              <a:ext uri="{FF2B5EF4-FFF2-40B4-BE49-F238E27FC236}">
                <a16:creationId xmlns:a16="http://schemas.microsoft.com/office/drawing/2014/main" id="{4F340646-C5F3-AE48-93AD-416E918F311F}"/>
              </a:ext>
            </a:extLst>
          </p:cNvPr>
          <p:cNvSpPr>
            <a:spLocks noGrp="1"/>
          </p:cNvSpPr>
          <p:nvPr>
            <p:ph type="sldNum" sz="quarter" idx="12"/>
          </p:nvPr>
        </p:nvSpPr>
        <p:spPr/>
        <p:txBody>
          <a:bodyPr/>
          <a:lstStyle/>
          <a:p>
            <a:fld id="{FF5157AA-4A4D-2C48-B0F6-C526C028AE97}" type="slidenum">
              <a:rPr lang="en-US" smtClean="0"/>
              <a:t>48</a:t>
            </a:fld>
            <a:endParaRPr lang="en-US"/>
          </a:p>
        </p:txBody>
      </p:sp>
      <p:pic>
        <p:nvPicPr>
          <p:cNvPr id="5" name="Picture 4">
            <a:extLst>
              <a:ext uri="{FF2B5EF4-FFF2-40B4-BE49-F238E27FC236}">
                <a16:creationId xmlns:a16="http://schemas.microsoft.com/office/drawing/2014/main" id="{F70C03BB-683E-AA46-9983-9963C4F5537C}"/>
              </a:ext>
            </a:extLst>
          </p:cNvPr>
          <p:cNvPicPr>
            <a:picLocks noChangeAspect="1"/>
          </p:cNvPicPr>
          <p:nvPr/>
        </p:nvPicPr>
        <p:blipFill>
          <a:blip r:embed="rId2"/>
          <a:stretch>
            <a:fillRect/>
          </a:stretch>
        </p:blipFill>
        <p:spPr>
          <a:xfrm>
            <a:off x="360948" y="1732548"/>
            <a:ext cx="8541092" cy="3911212"/>
          </a:xfrm>
          <a:prstGeom prst="rect">
            <a:avLst/>
          </a:prstGeom>
        </p:spPr>
      </p:pic>
    </p:spTree>
    <p:extLst>
      <p:ext uri="{BB962C8B-B14F-4D97-AF65-F5344CB8AC3E}">
        <p14:creationId xmlns:p14="http://schemas.microsoft.com/office/powerpoint/2010/main" val="30305959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2C5C15-BA00-8E40-B8DA-6F04422ADC9B}"/>
              </a:ext>
            </a:extLst>
          </p:cNvPr>
          <p:cNvSpPr>
            <a:spLocks noGrp="1"/>
          </p:cNvSpPr>
          <p:nvPr>
            <p:ph type="title"/>
          </p:nvPr>
        </p:nvSpPr>
        <p:spPr/>
        <p:txBody>
          <a:bodyPr/>
          <a:lstStyle/>
          <a:p>
            <a:r>
              <a:rPr lang="en-US" dirty="0"/>
              <a:t>Layer Normalization</a:t>
            </a:r>
          </a:p>
        </p:txBody>
      </p:sp>
      <p:sp>
        <p:nvSpPr>
          <p:cNvPr id="4" name="Text Placeholder 3">
            <a:extLst>
              <a:ext uri="{FF2B5EF4-FFF2-40B4-BE49-F238E27FC236}">
                <a16:creationId xmlns:a16="http://schemas.microsoft.com/office/drawing/2014/main" id="{4292E691-2650-7C44-A1F5-A9C2AFA32576}"/>
              </a:ext>
            </a:extLst>
          </p:cNvPr>
          <p:cNvSpPr>
            <a:spLocks noGrp="1"/>
          </p:cNvSpPr>
          <p:nvPr>
            <p:ph type="body" idx="1"/>
          </p:nvPr>
        </p:nvSpPr>
        <p:spPr/>
        <p:txBody>
          <a:bodyPr/>
          <a:lstStyle/>
          <a:p>
            <a:endParaRPr lang="en-US"/>
          </a:p>
        </p:txBody>
      </p:sp>
      <p:sp>
        <p:nvSpPr>
          <p:cNvPr id="2" name="Slide Number Placeholder 1">
            <a:extLst>
              <a:ext uri="{FF2B5EF4-FFF2-40B4-BE49-F238E27FC236}">
                <a16:creationId xmlns:a16="http://schemas.microsoft.com/office/drawing/2014/main" id="{F72A07AD-6A25-CE4E-BB74-DC1538DCE75C}"/>
              </a:ext>
            </a:extLst>
          </p:cNvPr>
          <p:cNvSpPr>
            <a:spLocks noGrp="1"/>
          </p:cNvSpPr>
          <p:nvPr>
            <p:ph type="sldNum" sz="quarter" idx="12"/>
          </p:nvPr>
        </p:nvSpPr>
        <p:spPr/>
        <p:txBody>
          <a:bodyPr/>
          <a:lstStyle/>
          <a:p>
            <a:fld id="{FF5157AA-4A4D-2C48-B0F6-C526C028AE97}" type="slidenum">
              <a:rPr lang="en-US" smtClean="0"/>
              <a:t>49</a:t>
            </a:fld>
            <a:endParaRPr lang="en-US"/>
          </a:p>
        </p:txBody>
      </p:sp>
    </p:spTree>
    <p:extLst>
      <p:ext uri="{BB962C8B-B14F-4D97-AF65-F5344CB8AC3E}">
        <p14:creationId xmlns:p14="http://schemas.microsoft.com/office/powerpoint/2010/main" val="2815410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58FA2-843F-4747-9B08-6C4A54558C2F}"/>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E448493D-6462-CB48-AFA9-727073C2DBA6}"/>
              </a:ext>
            </a:extLst>
          </p:cNvPr>
          <p:cNvSpPr>
            <a:spLocks noGrp="1"/>
          </p:cNvSpPr>
          <p:nvPr>
            <p:ph idx="1"/>
          </p:nvPr>
        </p:nvSpPr>
        <p:spPr/>
        <p:txBody>
          <a:bodyPr>
            <a:normAutofit fontScale="77500" lnSpcReduction="20000"/>
          </a:bodyPr>
          <a:lstStyle/>
          <a:p>
            <a:r>
              <a:rPr lang="en-US" dirty="0"/>
              <a:t>Beyond standard NNs</a:t>
            </a:r>
          </a:p>
          <a:p>
            <a:pPr lvl="1"/>
            <a:r>
              <a:rPr lang="en-US" dirty="0"/>
              <a:t>“DNNs can only be applied to problems whose inputs and targets can be sensibly encoded with vectors of fixed dimensionality”</a:t>
            </a:r>
          </a:p>
          <a:p>
            <a:r>
              <a:rPr lang="en-US" dirty="0"/>
              <a:t>Really good performance for WM</a:t>
            </a:r>
          </a:p>
          <a:p>
            <a:pPr lvl="1"/>
            <a:r>
              <a:rPr lang="en-US" dirty="0"/>
              <a:t>“On the WMT’14 English to French translation task, we obtained a </a:t>
            </a:r>
            <a:r>
              <a:rPr lang="en-US" b="1" dirty="0">
                <a:solidFill>
                  <a:srgbClr val="0070C0"/>
                </a:solidFill>
              </a:rPr>
              <a:t>BLEU score of 34.81 </a:t>
            </a:r>
            <a:r>
              <a:rPr lang="en-US" dirty="0"/>
              <a:t>by directly extracting translations from an ensemble of 5 deep LSTMs (with 380M parameters each) using a simple left-to-right beam-search decoder.”</a:t>
            </a:r>
          </a:p>
          <a:p>
            <a:pPr lvl="1"/>
            <a:r>
              <a:rPr lang="en-US" dirty="0"/>
              <a:t>Phrase-based SMT was 33.30 BLEU at the time</a:t>
            </a:r>
          </a:p>
          <a:p>
            <a:pPr lvl="1"/>
            <a:r>
              <a:rPr lang="en-US" dirty="0"/>
              <a:t>Used in reranking mode for a SMT, it improved its BLEU score by 3.2 points</a:t>
            </a:r>
          </a:p>
          <a:p>
            <a:pPr lvl="1"/>
            <a:r>
              <a:rPr lang="en-US" dirty="0"/>
              <a:t>Does well on long sentences (see reading group paper on LSTM context)</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639D2278-15B6-B941-BB07-19DDEC93DD34}"/>
              </a:ext>
            </a:extLst>
          </p:cNvPr>
          <p:cNvSpPr>
            <a:spLocks noGrp="1"/>
          </p:cNvSpPr>
          <p:nvPr>
            <p:ph type="sldNum" sz="quarter" idx="12"/>
          </p:nvPr>
        </p:nvSpPr>
        <p:spPr/>
        <p:txBody>
          <a:bodyPr/>
          <a:lstStyle/>
          <a:p>
            <a:fld id="{FF5157AA-4A4D-2C48-B0F6-C526C028AE97}" type="slidenum">
              <a:rPr lang="en-US" smtClean="0"/>
              <a:t>5</a:t>
            </a:fld>
            <a:endParaRPr lang="en-US"/>
          </a:p>
        </p:txBody>
      </p:sp>
    </p:spTree>
    <p:extLst>
      <p:ext uri="{BB962C8B-B14F-4D97-AF65-F5344CB8AC3E}">
        <p14:creationId xmlns:p14="http://schemas.microsoft.com/office/powerpoint/2010/main" val="5065178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A87C3DD-5C7F-DE40-BF08-D6E7D543DA3D}"/>
              </a:ext>
            </a:extLst>
          </p:cNvPr>
          <p:cNvPicPr>
            <a:picLocks noChangeAspect="1"/>
          </p:cNvPicPr>
          <p:nvPr/>
        </p:nvPicPr>
        <p:blipFill>
          <a:blip r:embed="rId2"/>
          <a:stretch>
            <a:fillRect/>
          </a:stretch>
        </p:blipFill>
        <p:spPr>
          <a:xfrm>
            <a:off x="2106900" y="0"/>
            <a:ext cx="4930200" cy="6858000"/>
          </a:xfrm>
          <a:prstGeom prst="rect">
            <a:avLst/>
          </a:prstGeom>
        </p:spPr>
      </p:pic>
      <p:sp>
        <p:nvSpPr>
          <p:cNvPr id="3" name="Rectangle 2">
            <a:extLst>
              <a:ext uri="{FF2B5EF4-FFF2-40B4-BE49-F238E27FC236}">
                <a16:creationId xmlns:a16="http://schemas.microsoft.com/office/drawing/2014/main" id="{E5BC15B4-FF34-B840-BA16-E5B08A6D34E7}"/>
              </a:ext>
            </a:extLst>
          </p:cNvPr>
          <p:cNvSpPr/>
          <p:nvPr/>
        </p:nvSpPr>
        <p:spPr>
          <a:xfrm>
            <a:off x="3009269" y="3693694"/>
            <a:ext cx="1298036" cy="465220"/>
          </a:xfrm>
          <a:prstGeom prst="rect">
            <a:avLst/>
          </a:prstGeom>
          <a:noFill/>
          <a:ln w="889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Rounded Rectangular Callout 3">
            <a:extLst>
              <a:ext uri="{FF2B5EF4-FFF2-40B4-BE49-F238E27FC236}">
                <a16:creationId xmlns:a16="http://schemas.microsoft.com/office/drawing/2014/main" id="{5F65F3C2-D95C-ED49-8529-7C2CFCF30A2B}"/>
              </a:ext>
            </a:extLst>
          </p:cNvPr>
          <p:cNvSpPr/>
          <p:nvPr/>
        </p:nvSpPr>
        <p:spPr>
          <a:xfrm>
            <a:off x="7037100" y="433137"/>
            <a:ext cx="1648326" cy="781090"/>
          </a:xfrm>
          <a:prstGeom prst="wedgeRoundRectCallout">
            <a:avLst>
              <a:gd name="adj1" fmla="val -74012"/>
              <a:gd name="adj2" fmla="val 11567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Layer normalization</a:t>
            </a:r>
          </a:p>
        </p:txBody>
      </p:sp>
      <p:sp>
        <p:nvSpPr>
          <p:cNvPr id="2" name="Slide Number Placeholder 1">
            <a:extLst>
              <a:ext uri="{FF2B5EF4-FFF2-40B4-BE49-F238E27FC236}">
                <a16:creationId xmlns:a16="http://schemas.microsoft.com/office/drawing/2014/main" id="{B7587AA4-C281-6143-AA91-2D8E7BF67192}"/>
              </a:ext>
            </a:extLst>
          </p:cNvPr>
          <p:cNvSpPr>
            <a:spLocks noGrp="1"/>
          </p:cNvSpPr>
          <p:nvPr>
            <p:ph type="sldNum" sz="quarter" idx="12"/>
          </p:nvPr>
        </p:nvSpPr>
        <p:spPr/>
        <p:txBody>
          <a:bodyPr/>
          <a:lstStyle/>
          <a:p>
            <a:fld id="{FF5157AA-4A4D-2C48-B0F6-C526C028AE97}" type="slidenum">
              <a:rPr lang="en-US" smtClean="0"/>
              <a:t>50</a:t>
            </a:fld>
            <a:endParaRPr lang="en-US"/>
          </a:p>
        </p:txBody>
      </p:sp>
      <p:sp>
        <p:nvSpPr>
          <p:cNvPr id="7" name="Rectangle 6">
            <a:extLst>
              <a:ext uri="{FF2B5EF4-FFF2-40B4-BE49-F238E27FC236}">
                <a16:creationId xmlns:a16="http://schemas.microsoft.com/office/drawing/2014/main" id="{DB7477BE-8A95-384F-87CB-D119E8D10153}"/>
              </a:ext>
            </a:extLst>
          </p:cNvPr>
          <p:cNvSpPr/>
          <p:nvPr/>
        </p:nvSpPr>
        <p:spPr>
          <a:xfrm>
            <a:off x="3009269" y="2558715"/>
            <a:ext cx="1298036" cy="465220"/>
          </a:xfrm>
          <a:prstGeom prst="rect">
            <a:avLst/>
          </a:prstGeom>
          <a:noFill/>
          <a:ln w="889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1D2A2EF-623E-7343-A154-FADA4DC7F495}"/>
              </a:ext>
            </a:extLst>
          </p:cNvPr>
          <p:cNvSpPr/>
          <p:nvPr/>
        </p:nvSpPr>
        <p:spPr>
          <a:xfrm>
            <a:off x="4677648" y="3473116"/>
            <a:ext cx="1298036" cy="465220"/>
          </a:xfrm>
          <a:prstGeom prst="rect">
            <a:avLst/>
          </a:prstGeom>
          <a:noFill/>
          <a:ln w="889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450B6EC-EED5-704D-BC21-BC12D0F4FE91}"/>
              </a:ext>
            </a:extLst>
          </p:cNvPr>
          <p:cNvSpPr/>
          <p:nvPr/>
        </p:nvSpPr>
        <p:spPr>
          <a:xfrm>
            <a:off x="4677648" y="2358187"/>
            <a:ext cx="1298036" cy="465220"/>
          </a:xfrm>
          <a:prstGeom prst="rect">
            <a:avLst/>
          </a:prstGeom>
          <a:noFill/>
          <a:ln w="889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5C8589B-F42A-2343-9FA1-14221D0FB2CB}"/>
              </a:ext>
            </a:extLst>
          </p:cNvPr>
          <p:cNvSpPr/>
          <p:nvPr/>
        </p:nvSpPr>
        <p:spPr>
          <a:xfrm>
            <a:off x="4677648" y="1435285"/>
            <a:ext cx="1298036" cy="465220"/>
          </a:xfrm>
          <a:prstGeom prst="rect">
            <a:avLst/>
          </a:prstGeom>
          <a:noFill/>
          <a:ln w="889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36166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B7B283-7A81-964F-B684-0E62103976DD}"/>
              </a:ext>
            </a:extLst>
          </p:cNvPr>
          <p:cNvSpPr>
            <a:spLocks noGrp="1"/>
          </p:cNvSpPr>
          <p:nvPr>
            <p:ph type="title"/>
          </p:nvPr>
        </p:nvSpPr>
        <p:spPr/>
        <p:txBody>
          <a:bodyPr/>
          <a:lstStyle/>
          <a:p>
            <a:r>
              <a:rPr lang="en-US" dirty="0"/>
              <a:t>Layer normalization</a:t>
            </a:r>
          </a:p>
        </p:txBody>
      </p:sp>
      <p:sp>
        <p:nvSpPr>
          <p:cNvPr id="4" name="Content Placeholder 3">
            <a:extLst>
              <a:ext uri="{FF2B5EF4-FFF2-40B4-BE49-F238E27FC236}">
                <a16:creationId xmlns:a16="http://schemas.microsoft.com/office/drawing/2014/main" id="{2DE17DDF-5B6D-F64E-8070-72D9428AFFEC}"/>
              </a:ext>
            </a:extLst>
          </p:cNvPr>
          <p:cNvSpPr>
            <a:spLocks noGrp="1"/>
          </p:cNvSpPr>
          <p:nvPr>
            <p:ph idx="1"/>
          </p:nvPr>
        </p:nvSpPr>
        <p:spPr/>
        <p:txBody>
          <a:bodyPr>
            <a:normAutofit fontScale="70000" lnSpcReduction="20000"/>
          </a:bodyPr>
          <a:lstStyle/>
          <a:p>
            <a:r>
              <a:rPr lang="en-US" dirty="0"/>
              <a:t>Training state-of-the-art, deep neural networks is computationally expensive. One way to reduce the training time is to </a:t>
            </a:r>
            <a:r>
              <a:rPr lang="en-US" i="1" dirty="0">
                <a:solidFill>
                  <a:srgbClr val="FF0000"/>
                </a:solidFill>
              </a:rPr>
              <a:t>normalize the activities of the neurons</a:t>
            </a:r>
            <a:r>
              <a:rPr lang="en-US" dirty="0"/>
              <a:t>. </a:t>
            </a:r>
          </a:p>
          <a:p>
            <a:r>
              <a:rPr lang="en-US" dirty="0"/>
              <a:t>A recently introduced technique called </a:t>
            </a:r>
            <a:r>
              <a:rPr lang="en-US" i="1" dirty="0"/>
              <a:t>batch normalization</a:t>
            </a:r>
            <a:r>
              <a:rPr lang="en-US" dirty="0"/>
              <a:t> uses the distribution of the summed input to a neuron over a mini-batch of training cases to compute a mean and variance which are then used to normalize the summed input to that neuron on each training case. </a:t>
            </a:r>
          </a:p>
          <a:p>
            <a:r>
              <a:rPr lang="en-US" dirty="0"/>
              <a:t>In this paper, we transpose batch normalization into </a:t>
            </a:r>
            <a:r>
              <a:rPr lang="en-US" i="1" dirty="0">
                <a:solidFill>
                  <a:srgbClr val="FF0000"/>
                </a:solidFill>
              </a:rPr>
              <a:t>layer normalization</a:t>
            </a:r>
            <a:r>
              <a:rPr lang="en-US" dirty="0"/>
              <a:t> by computing the mean and variance used for normalization from all of the summed inputs to the neurons in a layer on a </a:t>
            </a:r>
            <a:r>
              <a:rPr lang="en-US" i="1" dirty="0">
                <a:solidFill>
                  <a:srgbClr val="FF0000"/>
                </a:solidFill>
              </a:rPr>
              <a:t>single</a:t>
            </a:r>
            <a:r>
              <a:rPr lang="en-US" i="1" dirty="0"/>
              <a:t> </a:t>
            </a:r>
            <a:r>
              <a:rPr lang="en-US" dirty="0"/>
              <a:t>training case. </a:t>
            </a:r>
          </a:p>
          <a:p>
            <a:endParaRPr lang="en-US" dirty="0"/>
          </a:p>
          <a:p>
            <a:r>
              <a:rPr lang="en-US" dirty="0"/>
              <a:t>Paper: </a:t>
            </a:r>
            <a:r>
              <a:rPr lang="en-US" dirty="0">
                <a:hlinkClick r:id="rId2"/>
              </a:rPr>
              <a:t>https://arxiv.org/abs/1607.06450</a:t>
            </a:r>
            <a:r>
              <a:rPr lang="en-US" dirty="0"/>
              <a:t> </a:t>
            </a:r>
          </a:p>
          <a:p>
            <a:endParaRPr lang="en-US" dirty="0"/>
          </a:p>
        </p:txBody>
      </p:sp>
      <p:sp>
        <p:nvSpPr>
          <p:cNvPr id="2" name="Slide Number Placeholder 1">
            <a:extLst>
              <a:ext uri="{FF2B5EF4-FFF2-40B4-BE49-F238E27FC236}">
                <a16:creationId xmlns:a16="http://schemas.microsoft.com/office/drawing/2014/main" id="{A85012C3-3C52-B440-A417-80981E33E7F9}"/>
              </a:ext>
            </a:extLst>
          </p:cNvPr>
          <p:cNvSpPr>
            <a:spLocks noGrp="1"/>
          </p:cNvSpPr>
          <p:nvPr>
            <p:ph type="sldNum" sz="quarter" idx="12"/>
          </p:nvPr>
        </p:nvSpPr>
        <p:spPr/>
        <p:txBody>
          <a:bodyPr/>
          <a:lstStyle/>
          <a:p>
            <a:fld id="{FF5157AA-4A4D-2C48-B0F6-C526C028AE97}" type="slidenum">
              <a:rPr lang="en-US" smtClean="0"/>
              <a:t>51</a:t>
            </a:fld>
            <a:endParaRPr lang="en-US"/>
          </a:p>
        </p:txBody>
      </p:sp>
    </p:spTree>
    <p:extLst>
      <p:ext uri="{BB962C8B-B14F-4D97-AF65-F5344CB8AC3E}">
        <p14:creationId xmlns:p14="http://schemas.microsoft.com/office/powerpoint/2010/main" val="6078818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40708F-EDDA-2045-8E89-152D5F6176F4}"/>
              </a:ext>
            </a:extLst>
          </p:cNvPr>
          <p:cNvSpPr>
            <a:spLocks noGrp="1"/>
          </p:cNvSpPr>
          <p:nvPr>
            <p:ph type="sldNum" sz="quarter" idx="12"/>
          </p:nvPr>
        </p:nvSpPr>
        <p:spPr/>
        <p:txBody>
          <a:bodyPr/>
          <a:lstStyle/>
          <a:p>
            <a:fld id="{FF5157AA-4A4D-2C48-B0F6-C526C028AE97}" type="slidenum">
              <a:rPr lang="en-US" smtClean="0"/>
              <a:t>52</a:t>
            </a:fld>
            <a:endParaRPr lang="en-US"/>
          </a:p>
        </p:txBody>
      </p:sp>
      <p:pic>
        <p:nvPicPr>
          <p:cNvPr id="6" name="Picture 5">
            <a:extLst>
              <a:ext uri="{FF2B5EF4-FFF2-40B4-BE49-F238E27FC236}">
                <a16:creationId xmlns:a16="http://schemas.microsoft.com/office/drawing/2014/main" id="{894093C0-3376-194F-8A4C-086A34A36070}"/>
              </a:ext>
            </a:extLst>
          </p:cNvPr>
          <p:cNvPicPr>
            <a:picLocks noChangeAspect="1"/>
          </p:cNvPicPr>
          <p:nvPr/>
        </p:nvPicPr>
        <p:blipFill>
          <a:blip r:embed="rId2"/>
          <a:stretch>
            <a:fillRect/>
          </a:stretch>
        </p:blipFill>
        <p:spPr>
          <a:xfrm>
            <a:off x="906162" y="0"/>
            <a:ext cx="7331676" cy="6858000"/>
          </a:xfrm>
          <a:prstGeom prst="rect">
            <a:avLst/>
          </a:prstGeom>
        </p:spPr>
      </p:pic>
    </p:spTree>
    <p:extLst>
      <p:ext uri="{BB962C8B-B14F-4D97-AF65-F5344CB8AC3E}">
        <p14:creationId xmlns:p14="http://schemas.microsoft.com/office/powerpoint/2010/main" val="41629554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2C5C15-BA00-8E40-B8DA-6F04422ADC9B}"/>
              </a:ext>
            </a:extLst>
          </p:cNvPr>
          <p:cNvSpPr>
            <a:spLocks noGrp="1"/>
          </p:cNvSpPr>
          <p:nvPr>
            <p:ph type="title"/>
          </p:nvPr>
        </p:nvSpPr>
        <p:spPr/>
        <p:txBody>
          <a:bodyPr/>
          <a:lstStyle/>
          <a:p>
            <a:r>
              <a:rPr lang="en-US" dirty="0"/>
              <a:t>Position Embeddings</a:t>
            </a:r>
          </a:p>
        </p:txBody>
      </p:sp>
      <p:sp>
        <p:nvSpPr>
          <p:cNvPr id="4" name="Text Placeholder 3">
            <a:extLst>
              <a:ext uri="{FF2B5EF4-FFF2-40B4-BE49-F238E27FC236}">
                <a16:creationId xmlns:a16="http://schemas.microsoft.com/office/drawing/2014/main" id="{4292E691-2650-7C44-A1F5-A9C2AFA32576}"/>
              </a:ext>
            </a:extLst>
          </p:cNvPr>
          <p:cNvSpPr>
            <a:spLocks noGrp="1"/>
          </p:cNvSpPr>
          <p:nvPr>
            <p:ph type="body" idx="1"/>
          </p:nvPr>
        </p:nvSpPr>
        <p:spPr/>
        <p:txBody>
          <a:bodyPr/>
          <a:lstStyle/>
          <a:p>
            <a:endParaRPr lang="en-US"/>
          </a:p>
        </p:txBody>
      </p:sp>
      <p:sp>
        <p:nvSpPr>
          <p:cNvPr id="2" name="Slide Number Placeholder 1">
            <a:extLst>
              <a:ext uri="{FF2B5EF4-FFF2-40B4-BE49-F238E27FC236}">
                <a16:creationId xmlns:a16="http://schemas.microsoft.com/office/drawing/2014/main" id="{F72A07AD-6A25-CE4E-BB74-DC1538DCE75C}"/>
              </a:ext>
            </a:extLst>
          </p:cNvPr>
          <p:cNvSpPr>
            <a:spLocks noGrp="1"/>
          </p:cNvSpPr>
          <p:nvPr>
            <p:ph type="sldNum" sz="quarter" idx="12"/>
          </p:nvPr>
        </p:nvSpPr>
        <p:spPr/>
        <p:txBody>
          <a:bodyPr/>
          <a:lstStyle/>
          <a:p>
            <a:fld id="{FF5157AA-4A4D-2C48-B0F6-C526C028AE97}" type="slidenum">
              <a:rPr lang="en-US" smtClean="0"/>
              <a:t>53</a:t>
            </a:fld>
            <a:endParaRPr lang="en-US"/>
          </a:p>
        </p:txBody>
      </p:sp>
    </p:spTree>
    <p:extLst>
      <p:ext uri="{BB962C8B-B14F-4D97-AF65-F5344CB8AC3E}">
        <p14:creationId xmlns:p14="http://schemas.microsoft.com/office/powerpoint/2010/main" val="37282333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A87C3DD-5C7F-DE40-BF08-D6E7D543DA3D}"/>
              </a:ext>
            </a:extLst>
          </p:cNvPr>
          <p:cNvPicPr>
            <a:picLocks noChangeAspect="1"/>
          </p:cNvPicPr>
          <p:nvPr/>
        </p:nvPicPr>
        <p:blipFill>
          <a:blip r:embed="rId2"/>
          <a:stretch>
            <a:fillRect/>
          </a:stretch>
        </p:blipFill>
        <p:spPr>
          <a:xfrm>
            <a:off x="2106900" y="0"/>
            <a:ext cx="4930200" cy="6858000"/>
          </a:xfrm>
          <a:prstGeom prst="rect">
            <a:avLst/>
          </a:prstGeom>
        </p:spPr>
      </p:pic>
      <p:sp>
        <p:nvSpPr>
          <p:cNvPr id="3" name="Rectangle 2">
            <a:extLst>
              <a:ext uri="{FF2B5EF4-FFF2-40B4-BE49-F238E27FC236}">
                <a16:creationId xmlns:a16="http://schemas.microsoft.com/office/drawing/2014/main" id="{8E119DB6-3C99-724E-87FE-B3C3658E6218}"/>
              </a:ext>
            </a:extLst>
          </p:cNvPr>
          <p:cNvSpPr/>
          <p:nvPr/>
        </p:nvSpPr>
        <p:spPr>
          <a:xfrm>
            <a:off x="2106900" y="4896853"/>
            <a:ext cx="4930200" cy="709863"/>
          </a:xfrm>
          <a:prstGeom prst="rect">
            <a:avLst/>
          </a:prstGeom>
          <a:noFill/>
          <a:ln w="889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Rounded Rectangular Callout 3">
            <a:extLst>
              <a:ext uri="{FF2B5EF4-FFF2-40B4-BE49-F238E27FC236}">
                <a16:creationId xmlns:a16="http://schemas.microsoft.com/office/drawing/2014/main" id="{4CF97E9A-D47E-7245-A65D-28089A2A0AEF}"/>
              </a:ext>
            </a:extLst>
          </p:cNvPr>
          <p:cNvSpPr/>
          <p:nvPr/>
        </p:nvSpPr>
        <p:spPr>
          <a:xfrm>
            <a:off x="6761747" y="3202183"/>
            <a:ext cx="2153654" cy="886771"/>
          </a:xfrm>
          <a:prstGeom prst="wedgeRoundRectCallout">
            <a:avLst>
              <a:gd name="adj1" fmla="val -60119"/>
              <a:gd name="adj2" fmla="val 127718"/>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Position embeddings</a:t>
            </a:r>
          </a:p>
        </p:txBody>
      </p:sp>
      <p:sp>
        <p:nvSpPr>
          <p:cNvPr id="2" name="Slide Number Placeholder 1">
            <a:extLst>
              <a:ext uri="{FF2B5EF4-FFF2-40B4-BE49-F238E27FC236}">
                <a16:creationId xmlns:a16="http://schemas.microsoft.com/office/drawing/2014/main" id="{7CAC8598-0239-2D44-ADF5-566B589AE3B2}"/>
              </a:ext>
            </a:extLst>
          </p:cNvPr>
          <p:cNvSpPr>
            <a:spLocks noGrp="1"/>
          </p:cNvSpPr>
          <p:nvPr>
            <p:ph type="sldNum" sz="quarter" idx="12"/>
          </p:nvPr>
        </p:nvSpPr>
        <p:spPr/>
        <p:txBody>
          <a:bodyPr/>
          <a:lstStyle/>
          <a:p>
            <a:fld id="{FF5157AA-4A4D-2C48-B0F6-C526C028AE97}" type="slidenum">
              <a:rPr lang="en-US" smtClean="0"/>
              <a:t>54</a:t>
            </a:fld>
            <a:endParaRPr lang="en-US"/>
          </a:p>
        </p:txBody>
      </p:sp>
    </p:spTree>
    <p:extLst>
      <p:ext uri="{BB962C8B-B14F-4D97-AF65-F5344CB8AC3E}">
        <p14:creationId xmlns:p14="http://schemas.microsoft.com/office/powerpoint/2010/main" val="14542046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B2196C-928F-914E-AD96-C282BE70159C}"/>
              </a:ext>
            </a:extLst>
          </p:cNvPr>
          <p:cNvSpPr>
            <a:spLocks noGrp="1"/>
          </p:cNvSpPr>
          <p:nvPr>
            <p:ph type="sldNum" sz="quarter" idx="12"/>
          </p:nvPr>
        </p:nvSpPr>
        <p:spPr/>
        <p:txBody>
          <a:bodyPr/>
          <a:lstStyle/>
          <a:p>
            <a:fld id="{FF5157AA-4A4D-2C48-B0F6-C526C028AE97}" type="slidenum">
              <a:rPr lang="en-US" smtClean="0"/>
              <a:t>55</a:t>
            </a:fld>
            <a:endParaRPr lang="en-US"/>
          </a:p>
        </p:txBody>
      </p:sp>
      <p:pic>
        <p:nvPicPr>
          <p:cNvPr id="4" name="Picture 3">
            <a:extLst>
              <a:ext uri="{FF2B5EF4-FFF2-40B4-BE49-F238E27FC236}">
                <a16:creationId xmlns:a16="http://schemas.microsoft.com/office/drawing/2014/main" id="{24629F84-16F2-414F-9E83-70690F4FE5FD}"/>
              </a:ext>
            </a:extLst>
          </p:cNvPr>
          <p:cNvPicPr>
            <a:picLocks noChangeAspect="1"/>
          </p:cNvPicPr>
          <p:nvPr/>
        </p:nvPicPr>
        <p:blipFill>
          <a:blip r:embed="rId2"/>
          <a:stretch>
            <a:fillRect/>
          </a:stretch>
        </p:blipFill>
        <p:spPr>
          <a:xfrm>
            <a:off x="0" y="907723"/>
            <a:ext cx="9144000" cy="5042554"/>
          </a:xfrm>
          <a:prstGeom prst="rect">
            <a:avLst/>
          </a:prstGeom>
        </p:spPr>
      </p:pic>
    </p:spTree>
    <p:extLst>
      <p:ext uri="{BB962C8B-B14F-4D97-AF65-F5344CB8AC3E}">
        <p14:creationId xmlns:p14="http://schemas.microsoft.com/office/powerpoint/2010/main" val="3004371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63DF18-1B79-A340-BA34-EF8C968626D4}"/>
              </a:ext>
            </a:extLst>
          </p:cNvPr>
          <p:cNvSpPr>
            <a:spLocks noGrp="1"/>
          </p:cNvSpPr>
          <p:nvPr>
            <p:ph type="sldNum" sz="quarter" idx="12"/>
          </p:nvPr>
        </p:nvSpPr>
        <p:spPr/>
        <p:txBody>
          <a:bodyPr/>
          <a:lstStyle/>
          <a:p>
            <a:fld id="{FF5157AA-4A4D-2C48-B0F6-C526C028AE97}" type="slidenum">
              <a:rPr lang="en-US" smtClean="0"/>
              <a:t>56</a:t>
            </a:fld>
            <a:endParaRPr lang="en-US"/>
          </a:p>
        </p:txBody>
      </p:sp>
      <p:pic>
        <p:nvPicPr>
          <p:cNvPr id="4" name="Picture 3">
            <a:extLst>
              <a:ext uri="{FF2B5EF4-FFF2-40B4-BE49-F238E27FC236}">
                <a16:creationId xmlns:a16="http://schemas.microsoft.com/office/drawing/2014/main" id="{B1BFDB9A-4EAF-1E4F-8187-3782516EAF1E}"/>
              </a:ext>
            </a:extLst>
          </p:cNvPr>
          <p:cNvPicPr>
            <a:picLocks noChangeAspect="1"/>
          </p:cNvPicPr>
          <p:nvPr/>
        </p:nvPicPr>
        <p:blipFill>
          <a:blip r:embed="rId2"/>
          <a:stretch>
            <a:fillRect/>
          </a:stretch>
        </p:blipFill>
        <p:spPr>
          <a:xfrm>
            <a:off x="983104" y="164890"/>
            <a:ext cx="6720590" cy="4923728"/>
          </a:xfrm>
          <a:prstGeom prst="rect">
            <a:avLst/>
          </a:prstGeom>
        </p:spPr>
      </p:pic>
      <p:sp>
        <p:nvSpPr>
          <p:cNvPr id="5" name="Rectangle 4">
            <a:extLst>
              <a:ext uri="{FF2B5EF4-FFF2-40B4-BE49-F238E27FC236}">
                <a16:creationId xmlns:a16="http://schemas.microsoft.com/office/drawing/2014/main" id="{710D2B34-A2C3-4D4E-8D44-344B904DF464}"/>
              </a:ext>
            </a:extLst>
          </p:cNvPr>
          <p:cNvSpPr/>
          <p:nvPr/>
        </p:nvSpPr>
        <p:spPr>
          <a:xfrm>
            <a:off x="0" y="5244147"/>
            <a:ext cx="8686799" cy="1477328"/>
          </a:xfrm>
          <a:prstGeom prst="rect">
            <a:avLst/>
          </a:prstGeom>
        </p:spPr>
        <p:txBody>
          <a:bodyPr wrap="square">
            <a:spAutoFit/>
          </a:bodyPr>
          <a:lstStyle/>
          <a:p>
            <a:r>
              <a:rPr lang="en-US" dirty="0">
                <a:latin typeface="Helvetica" pitchFamily="2" charset="0"/>
              </a:rPr>
              <a:t>A real example of positional encoding for 20 words (rows) with an embedding size of 512 (columns). You can see that it appears split in half down the center. That's because the values of the left half are generated by one function (which uses sine), and the right half is generated by another function (which uses cosine). They're then concatenated to form each of the positional encoding vectors.</a:t>
            </a:r>
            <a:endParaRPr lang="en-US" dirty="0"/>
          </a:p>
        </p:txBody>
      </p:sp>
    </p:spTree>
    <p:extLst>
      <p:ext uri="{BB962C8B-B14F-4D97-AF65-F5344CB8AC3E}">
        <p14:creationId xmlns:p14="http://schemas.microsoft.com/office/powerpoint/2010/main" val="39605112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877988-53B6-0A4F-9BD9-C16D66728E98}"/>
              </a:ext>
            </a:extLst>
          </p:cNvPr>
          <p:cNvSpPr>
            <a:spLocks noGrp="1"/>
          </p:cNvSpPr>
          <p:nvPr>
            <p:ph type="title"/>
          </p:nvPr>
        </p:nvSpPr>
        <p:spPr/>
        <p:txBody>
          <a:bodyPr/>
          <a:lstStyle/>
          <a:p>
            <a:r>
              <a:rPr lang="en-US" dirty="0"/>
              <a:t>Advantages</a:t>
            </a:r>
          </a:p>
        </p:txBody>
      </p:sp>
      <p:sp>
        <p:nvSpPr>
          <p:cNvPr id="4" name="Content Placeholder 3">
            <a:extLst>
              <a:ext uri="{FF2B5EF4-FFF2-40B4-BE49-F238E27FC236}">
                <a16:creationId xmlns:a16="http://schemas.microsoft.com/office/drawing/2014/main" id="{D11C52B6-BED1-E74D-AF8E-20980B07C65B}"/>
              </a:ext>
            </a:extLst>
          </p:cNvPr>
          <p:cNvSpPr>
            <a:spLocks noGrp="1"/>
          </p:cNvSpPr>
          <p:nvPr>
            <p:ph idx="1"/>
          </p:nvPr>
        </p:nvSpPr>
        <p:spPr/>
        <p:txBody>
          <a:bodyPr>
            <a:normAutofit/>
          </a:bodyPr>
          <a:lstStyle/>
          <a:p>
            <a:r>
              <a:rPr lang="en-US" dirty="0"/>
              <a:t>No learning</a:t>
            </a:r>
          </a:p>
          <a:p>
            <a:r>
              <a:rPr lang="en-US" dirty="0"/>
              <a:t>They extrapolate to sequence lengths longer than the ones encountered during training</a:t>
            </a:r>
          </a:p>
          <a:p>
            <a:r>
              <a:rPr lang="en-US" dirty="0"/>
              <a:t>Nearly identical results to learned position embeddings (the classic approach)</a:t>
            </a:r>
          </a:p>
          <a:p>
            <a:endParaRPr lang="en-US" dirty="0"/>
          </a:p>
        </p:txBody>
      </p:sp>
      <p:sp>
        <p:nvSpPr>
          <p:cNvPr id="2" name="Slide Number Placeholder 1">
            <a:extLst>
              <a:ext uri="{FF2B5EF4-FFF2-40B4-BE49-F238E27FC236}">
                <a16:creationId xmlns:a16="http://schemas.microsoft.com/office/drawing/2014/main" id="{700A3BC6-418E-4244-B4DD-6F1514FC071B}"/>
              </a:ext>
            </a:extLst>
          </p:cNvPr>
          <p:cNvSpPr>
            <a:spLocks noGrp="1"/>
          </p:cNvSpPr>
          <p:nvPr>
            <p:ph type="sldNum" sz="quarter" idx="12"/>
          </p:nvPr>
        </p:nvSpPr>
        <p:spPr/>
        <p:txBody>
          <a:bodyPr/>
          <a:lstStyle/>
          <a:p>
            <a:fld id="{FF5157AA-4A4D-2C48-B0F6-C526C028AE97}" type="slidenum">
              <a:rPr lang="en-US" smtClean="0"/>
              <a:t>57</a:t>
            </a:fld>
            <a:endParaRPr lang="en-US"/>
          </a:p>
        </p:txBody>
      </p:sp>
    </p:spTree>
    <p:extLst>
      <p:ext uri="{BB962C8B-B14F-4D97-AF65-F5344CB8AC3E}">
        <p14:creationId xmlns:p14="http://schemas.microsoft.com/office/powerpoint/2010/main" val="6389149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2C5C15-BA00-8E40-B8DA-6F04422ADC9B}"/>
              </a:ext>
            </a:extLst>
          </p:cNvPr>
          <p:cNvSpPr>
            <a:spLocks noGrp="1"/>
          </p:cNvSpPr>
          <p:nvPr>
            <p:ph type="title"/>
          </p:nvPr>
        </p:nvSpPr>
        <p:spPr/>
        <p:txBody>
          <a:bodyPr/>
          <a:lstStyle/>
          <a:p>
            <a:r>
              <a:rPr lang="en-US" dirty="0"/>
              <a:t>Stacked Architecture</a:t>
            </a:r>
          </a:p>
        </p:txBody>
      </p:sp>
      <p:sp>
        <p:nvSpPr>
          <p:cNvPr id="4" name="Text Placeholder 3">
            <a:extLst>
              <a:ext uri="{FF2B5EF4-FFF2-40B4-BE49-F238E27FC236}">
                <a16:creationId xmlns:a16="http://schemas.microsoft.com/office/drawing/2014/main" id="{4292E691-2650-7C44-A1F5-A9C2AFA32576}"/>
              </a:ext>
            </a:extLst>
          </p:cNvPr>
          <p:cNvSpPr>
            <a:spLocks noGrp="1"/>
          </p:cNvSpPr>
          <p:nvPr>
            <p:ph type="body" idx="1"/>
          </p:nvPr>
        </p:nvSpPr>
        <p:spPr/>
        <p:txBody>
          <a:bodyPr/>
          <a:lstStyle/>
          <a:p>
            <a:endParaRPr lang="en-US"/>
          </a:p>
        </p:txBody>
      </p:sp>
      <p:sp>
        <p:nvSpPr>
          <p:cNvPr id="2" name="Slide Number Placeholder 1">
            <a:extLst>
              <a:ext uri="{FF2B5EF4-FFF2-40B4-BE49-F238E27FC236}">
                <a16:creationId xmlns:a16="http://schemas.microsoft.com/office/drawing/2014/main" id="{F72A07AD-6A25-CE4E-BB74-DC1538DCE75C}"/>
              </a:ext>
            </a:extLst>
          </p:cNvPr>
          <p:cNvSpPr>
            <a:spLocks noGrp="1"/>
          </p:cNvSpPr>
          <p:nvPr>
            <p:ph type="sldNum" sz="quarter" idx="12"/>
          </p:nvPr>
        </p:nvSpPr>
        <p:spPr/>
        <p:txBody>
          <a:bodyPr/>
          <a:lstStyle/>
          <a:p>
            <a:fld id="{FF5157AA-4A4D-2C48-B0F6-C526C028AE97}" type="slidenum">
              <a:rPr lang="en-US" smtClean="0"/>
              <a:t>58</a:t>
            </a:fld>
            <a:endParaRPr lang="en-US"/>
          </a:p>
        </p:txBody>
      </p:sp>
    </p:spTree>
    <p:extLst>
      <p:ext uri="{BB962C8B-B14F-4D97-AF65-F5344CB8AC3E}">
        <p14:creationId xmlns:p14="http://schemas.microsoft.com/office/powerpoint/2010/main" val="32473855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69B11B-E65F-5B4B-94E6-3AA92BD018A8}"/>
              </a:ext>
            </a:extLst>
          </p:cNvPr>
          <p:cNvSpPr>
            <a:spLocks noGrp="1"/>
          </p:cNvSpPr>
          <p:nvPr>
            <p:ph type="sldNum" sz="quarter" idx="12"/>
          </p:nvPr>
        </p:nvSpPr>
        <p:spPr/>
        <p:txBody>
          <a:bodyPr/>
          <a:lstStyle/>
          <a:p>
            <a:fld id="{FF5157AA-4A4D-2C48-B0F6-C526C028AE97}" type="slidenum">
              <a:rPr lang="en-US" smtClean="0"/>
              <a:t>59</a:t>
            </a:fld>
            <a:endParaRPr lang="en-US"/>
          </a:p>
        </p:txBody>
      </p:sp>
      <p:pic>
        <p:nvPicPr>
          <p:cNvPr id="7" name="Screen Recording 2018-11-17 at 1.13.39 PM">
            <a:hlinkClick r:id="" action="ppaction://media"/>
            <a:extLst>
              <a:ext uri="{FF2B5EF4-FFF2-40B4-BE49-F238E27FC236}">
                <a16:creationId xmlns:a16="http://schemas.microsoft.com/office/drawing/2014/main" id="{9D6C97B4-CB05-E24D-B7EE-C5462B8FD1B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24262" y="0"/>
            <a:ext cx="6864803" cy="6048531"/>
          </a:xfrm>
          <a:prstGeom prst="rect">
            <a:avLst/>
          </a:prstGeom>
        </p:spPr>
      </p:pic>
    </p:spTree>
    <p:extLst>
      <p:ext uri="{BB962C8B-B14F-4D97-AF65-F5344CB8AC3E}">
        <p14:creationId xmlns:p14="http://schemas.microsoft.com/office/powerpoint/2010/main" val="2622481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8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1C9F5-49C8-0546-8335-32BA0019DEFC}"/>
              </a:ext>
            </a:extLst>
          </p:cNvPr>
          <p:cNvSpPr>
            <a:spLocks noGrp="1"/>
          </p:cNvSpPr>
          <p:nvPr>
            <p:ph type="title"/>
          </p:nvPr>
        </p:nvSpPr>
        <p:spPr/>
        <p:txBody>
          <a:bodyPr/>
          <a:lstStyle/>
          <a:p>
            <a:r>
              <a:rPr lang="en-US" dirty="0"/>
              <a:t>BLEU = modified </a:t>
            </a:r>
            <a:r>
              <a:rPr lang="en-US" i="1" dirty="0"/>
              <a:t>n</a:t>
            </a:r>
            <a:r>
              <a:rPr lang="en-US" dirty="0"/>
              <a:t>-gram precision</a:t>
            </a:r>
          </a:p>
        </p:txBody>
      </p:sp>
      <p:pic>
        <p:nvPicPr>
          <p:cNvPr id="5" name="Picture 4">
            <a:extLst>
              <a:ext uri="{FF2B5EF4-FFF2-40B4-BE49-F238E27FC236}">
                <a16:creationId xmlns:a16="http://schemas.microsoft.com/office/drawing/2014/main" id="{2084C39C-7475-3041-B972-E64F9A634A49}"/>
              </a:ext>
            </a:extLst>
          </p:cNvPr>
          <p:cNvPicPr>
            <a:picLocks noChangeAspect="1"/>
          </p:cNvPicPr>
          <p:nvPr/>
        </p:nvPicPr>
        <p:blipFill>
          <a:blip r:embed="rId2"/>
          <a:stretch>
            <a:fillRect/>
          </a:stretch>
        </p:blipFill>
        <p:spPr>
          <a:xfrm>
            <a:off x="1179094" y="3089306"/>
            <a:ext cx="6785811" cy="2539921"/>
          </a:xfrm>
          <a:prstGeom prst="rect">
            <a:avLst/>
          </a:prstGeom>
        </p:spPr>
      </p:pic>
      <p:sp>
        <p:nvSpPr>
          <p:cNvPr id="7" name="Rounded Rectangular Callout 6">
            <a:extLst>
              <a:ext uri="{FF2B5EF4-FFF2-40B4-BE49-F238E27FC236}">
                <a16:creationId xmlns:a16="http://schemas.microsoft.com/office/drawing/2014/main" id="{9023688E-A3C7-A14B-8D2B-D43677281993}"/>
              </a:ext>
            </a:extLst>
          </p:cNvPr>
          <p:cNvSpPr/>
          <p:nvPr/>
        </p:nvSpPr>
        <p:spPr>
          <a:xfrm>
            <a:off x="3687677" y="1904067"/>
            <a:ext cx="4277228" cy="998621"/>
          </a:xfrm>
          <a:prstGeom prst="wedgeRoundRectCallout">
            <a:avLst>
              <a:gd name="adj1" fmla="val -47708"/>
              <a:gd name="adj2" fmla="val 110692"/>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r>
              <a:rPr lang="en-US" sz="2400" i="1" dirty="0">
                <a:latin typeface="+mj-lt"/>
              </a:rPr>
              <a:t>n</a:t>
            </a:r>
            <a:r>
              <a:rPr lang="en-US" sz="2400" dirty="0">
                <a:latin typeface="+mj-lt"/>
              </a:rPr>
              <a:t>-gram counts clipped by their maximum reference count </a:t>
            </a:r>
          </a:p>
        </p:txBody>
      </p:sp>
      <p:sp>
        <p:nvSpPr>
          <p:cNvPr id="3" name="Slide Number Placeholder 2">
            <a:extLst>
              <a:ext uri="{FF2B5EF4-FFF2-40B4-BE49-F238E27FC236}">
                <a16:creationId xmlns:a16="http://schemas.microsoft.com/office/drawing/2014/main" id="{C1EAB3EE-F72A-4941-80BB-87603FDBD19E}"/>
              </a:ext>
            </a:extLst>
          </p:cNvPr>
          <p:cNvSpPr>
            <a:spLocks noGrp="1"/>
          </p:cNvSpPr>
          <p:nvPr>
            <p:ph type="sldNum" sz="quarter" idx="12"/>
          </p:nvPr>
        </p:nvSpPr>
        <p:spPr/>
        <p:txBody>
          <a:bodyPr/>
          <a:lstStyle/>
          <a:p>
            <a:fld id="{FF5157AA-4A4D-2C48-B0F6-C526C028AE97}" type="slidenum">
              <a:rPr lang="en-US" smtClean="0"/>
              <a:t>6</a:t>
            </a:fld>
            <a:endParaRPr lang="en-US"/>
          </a:p>
        </p:txBody>
      </p:sp>
    </p:spTree>
    <p:extLst>
      <p:ext uri="{BB962C8B-B14F-4D97-AF65-F5344CB8AC3E}">
        <p14:creationId xmlns:p14="http://schemas.microsoft.com/office/powerpoint/2010/main" val="1461701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2C5C15-BA00-8E40-B8DA-6F04422ADC9B}"/>
              </a:ext>
            </a:extLst>
          </p:cNvPr>
          <p:cNvSpPr>
            <a:spLocks noGrp="1"/>
          </p:cNvSpPr>
          <p:nvPr>
            <p:ph type="title"/>
          </p:nvPr>
        </p:nvSpPr>
        <p:spPr/>
        <p:txBody>
          <a:bodyPr/>
          <a:lstStyle/>
          <a:p>
            <a:r>
              <a:rPr lang="en-US" dirty="0"/>
              <a:t>Objective function</a:t>
            </a:r>
          </a:p>
        </p:txBody>
      </p:sp>
      <p:sp>
        <p:nvSpPr>
          <p:cNvPr id="4" name="Text Placeholder 3">
            <a:extLst>
              <a:ext uri="{FF2B5EF4-FFF2-40B4-BE49-F238E27FC236}">
                <a16:creationId xmlns:a16="http://schemas.microsoft.com/office/drawing/2014/main" id="{4292E691-2650-7C44-A1F5-A9C2AFA32576}"/>
              </a:ext>
            </a:extLst>
          </p:cNvPr>
          <p:cNvSpPr>
            <a:spLocks noGrp="1"/>
          </p:cNvSpPr>
          <p:nvPr>
            <p:ph type="body" idx="1"/>
          </p:nvPr>
        </p:nvSpPr>
        <p:spPr/>
        <p:txBody>
          <a:bodyPr/>
          <a:lstStyle/>
          <a:p>
            <a:endParaRPr lang="en-US"/>
          </a:p>
        </p:txBody>
      </p:sp>
      <p:sp>
        <p:nvSpPr>
          <p:cNvPr id="2" name="Slide Number Placeholder 1">
            <a:extLst>
              <a:ext uri="{FF2B5EF4-FFF2-40B4-BE49-F238E27FC236}">
                <a16:creationId xmlns:a16="http://schemas.microsoft.com/office/drawing/2014/main" id="{F72A07AD-6A25-CE4E-BB74-DC1538DCE75C}"/>
              </a:ext>
            </a:extLst>
          </p:cNvPr>
          <p:cNvSpPr>
            <a:spLocks noGrp="1"/>
          </p:cNvSpPr>
          <p:nvPr>
            <p:ph type="sldNum" sz="quarter" idx="12"/>
          </p:nvPr>
        </p:nvSpPr>
        <p:spPr/>
        <p:txBody>
          <a:bodyPr/>
          <a:lstStyle/>
          <a:p>
            <a:fld id="{FF5157AA-4A4D-2C48-B0F6-C526C028AE97}" type="slidenum">
              <a:rPr lang="en-US" smtClean="0"/>
              <a:t>60</a:t>
            </a:fld>
            <a:endParaRPr lang="en-US"/>
          </a:p>
        </p:txBody>
      </p:sp>
    </p:spTree>
    <p:extLst>
      <p:ext uri="{BB962C8B-B14F-4D97-AF65-F5344CB8AC3E}">
        <p14:creationId xmlns:p14="http://schemas.microsoft.com/office/powerpoint/2010/main" val="15584065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9138C74-E763-FC4A-BAC3-978E3C220B22}"/>
              </a:ext>
            </a:extLst>
          </p:cNvPr>
          <p:cNvSpPr>
            <a:spLocks noGrp="1"/>
          </p:cNvSpPr>
          <p:nvPr>
            <p:ph type="sldNum" sz="quarter" idx="12"/>
          </p:nvPr>
        </p:nvSpPr>
        <p:spPr/>
        <p:txBody>
          <a:bodyPr/>
          <a:lstStyle/>
          <a:p>
            <a:fld id="{FF5157AA-4A4D-2C48-B0F6-C526C028AE97}" type="slidenum">
              <a:rPr lang="en-US" smtClean="0"/>
              <a:t>61</a:t>
            </a:fld>
            <a:endParaRPr lang="en-US"/>
          </a:p>
        </p:txBody>
      </p:sp>
      <p:pic>
        <p:nvPicPr>
          <p:cNvPr id="6" name="Picture 5">
            <a:extLst>
              <a:ext uri="{FF2B5EF4-FFF2-40B4-BE49-F238E27FC236}">
                <a16:creationId xmlns:a16="http://schemas.microsoft.com/office/drawing/2014/main" id="{2405C757-4D95-5941-BE20-9493FCFE8590}"/>
              </a:ext>
            </a:extLst>
          </p:cNvPr>
          <p:cNvPicPr>
            <a:picLocks noChangeAspect="1"/>
          </p:cNvPicPr>
          <p:nvPr/>
        </p:nvPicPr>
        <p:blipFill>
          <a:blip r:embed="rId2"/>
          <a:stretch>
            <a:fillRect/>
          </a:stretch>
        </p:blipFill>
        <p:spPr>
          <a:xfrm>
            <a:off x="595797" y="359764"/>
            <a:ext cx="7433480" cy="5778708"/>
          </a:xfrm>
          <a:prstGeom prst="rect">
            <a:avLst/>
          </a:prstGeom>
        </p:spPr>
      </p:pic>
    </p:spTree>
    <p:extLst>
      <p:ext uri="{BB962C8B-B14F-4D97-AF65-F5344CB8AC3E}">
        <p14:creationId xmlns:p14="http://schemas.microsoft.com/office/powerpoint/2010/main" val="25809760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B1CD47-14C2-314E-9066-1D51969E4491}"/>
              </a:ext>
            </a:extLst>
          </p:cNvPr>
          <p:cNvSpPr>
            <a:spLocks noGrp="1"/>
          </p:cNvSpPr>
          <p:nvPr>
            <p:ph type="sldNum" sz="quarter" idx="12"/>
          </p:nvPr>
        </p:nvSpPr>
        <p:spPr/>
        <p:txBody>
          <a:bodyPr/>
          <a:lstStyle/>
          <a:p>
            <a:fld id="{FF5157AA-4A4D-2C48-B0F6-C526C028AE97}" type="slidenum">
              <a:rPr lang="en-US" smtClean="0"/>
              <a:t>62</a:t>
            </a:fld>
            <a:endParaRPr lang="en-US"/>
          </a:p>
        </p:txBody>
      </p:sp>
      <p:pic>
        <p:nvPicPr>
          <p:cNvPr id="4" name="Picture 3">
            <a:extLst>
              <a:ext uri="{FF2B5EF4-FFF2-40B4-BE49-F238E27FC236}">
                <a16:creationId xmlns:a16="http://schemas.microsoft.com/office/drawing/2014/main" id="{809F9BD2-E01C-8848-8C04-500D2DF62084}"/>
              </a:ext>
            </a:extLst>
          </p:cNvPr>
          <p:cNvPicPr>
            <a:picLocks noChangeAspect="1"/>
          </p:cNvPicPr>
          <p:nvPr/>
        </p:nvPicPr>
        <p:blipFill>
          <a:blip r:embed="rId2"/>
          <a:stretch>
            <a:fillRect/>
          </a:stretch>
        </p:blipFill>
        <p:spPr>
          <a:xfrm>
            <a:off x="793889" y="359764"/>
            <a:ext cx="7375980" cy="5718746"/>
          </a:xfrm>
          <a:prstGeom prst="rect">
            <a:avLst/>
          </a:prstGeom>
        </p:spPr>
      </p:pic>
    </p:spTree>
    <p:extLst>
      <p:ext uri="{BB962C8B-B14F-4D97-AF65-F5344CB8AC3E}">
        <p14:creationId xmlns:p14="http://schemas.microsoft.com/office/powerpoint/2010/main" val="40757696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2C5C15-BA00-8E40-B8DA-6F04422ADC9B}"/>
              </a:ext>
            </a:extLst>
          </p:cNvPr>
          <p:cNvSpPr>
            <a:spLocks noGrp="1"/>
          </p:cNvSpPr>
          <p:nvPr>
            <p:ph type="title"/>
          </p:nvPr>
        </p:nvSpPr>
        <p:spPr/>
        <p:txBody>
          <a:bodyPr/>
          <a:lstStyle/>
          <a:p>
            <a:r>
              <a:rPr lang="en-US" dirty="0"/>
              <a:t>Results</a:t>
            </a:r>
          </a:p>
        </p:txBody>
      </p:sp>
      <p:sp>
        <p:nvSpPr>
          <p:cNvPr id="4" name="Text Placeholder 3">
            <a:extLst>
              <a:ext uri="{FF2B5EF4-FFF2-40B4-BE49-F238E27FC236}">
                <a16:creationId xmlns:a16="http://schemas.microsoft.com/office/drawing/2014/main" id="{4292E691-2650-7C44-A1F5-A9C2AFA32576}"/>
              </a:ext>
            </a:extLst>
          </p:cNvPr>
          <p:cNvSpPr>
            <a:spLocks noGrp="1"/>
          </p:cNvSpPr>
          <p:nvPr>
            <p:ph type="body" idx="1"/>
          </p:nvPr>
        </p:nvSpPr>
        <p:spPr/>
        <p:txBody>
          <a:bodyPr/>
          <a:lstStyle/>
          <a:p>
            <a:endParaRPr lang="en-US"/>
          </a:p>
        </p:txBody>
      </p:sp>
      <p:sp>
        <p:nvSpPr>
          <p:cNvPr id="2" name="Slide Number Placeholder 1">
            <a:extLst>
              <a:ext uri="{FF2B5EF4-FFF2-40B4-BE49-F238E27FC236}">
                <a16:creationId xmlns:a16="http://schemas.microsoft.com/office/drawing/2014/main" id="{F72A07AD-6A25-CE4E-BB74-DC1538DCE75C}"/>
              </a:ext>
            </a:extLst>
          </p:cNvPr>
          <p:cNvSpPr>
            <a:spLocks noGrp="1"/>
          </p:cNvSpPr>
          <p:nvPr>
            <p:ph type="sldNum" sz="quarter" idx="12"/>
          </p:nvPr>
        </p:nvSpPr>
        <p:spPr/>
        <p:txBody>
          <a:bodyPr/>
          <a:lstStyle/>
          <a:p>
            <a:fld id="{FF5157AA-4A4D-2C48-B0F6-C526C028AE97}" type="slidenum">
              <a:rPr lang="en-US" smtClean="0"/>
              <a:t>63</a:t>
            </a:fld>
            <a:endParaRPr lang="en-US"/>
          </a:p>
        </p:txBody>
      </p:sp>
    </p:spTree>
    <p:extLst>
      <p:ext uri="{BB962C8B-B14F-4D97-AF65-F5344CB8AC3E}">
        <p14:creationId xmlns:p14="http://schemas.microsoft.com/office/powerpoint/2010/main" val="10523502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E7EE3E-B6D7-0443-AFD3-53FA9190A9EE}"/>
              </a:ext>
            </a:extLst>
          </p:cNvPr>
          <p:cNvSpPr>
            <a:spLocks noGrp="1"/>
          </p:cNvSpPr>
          <p:nvPr>
            <p:ph type="sldNum" sz="quarter" idx="12"/>
          </p:nvPr>
        </p:nvSpPr>
        <p:spPr/>
        <p:txBody>
          <a:bodyPr/>
          <a:lstStyle/>
          <a:p>
            <a:fld id="{FF5157AA-4A4D-2C48-B0F6-C526C028AE97}" type="slidenum">
              <a:rPr lang="en-US" smtClean="0"/>
              <a:t>64</a:t>
            </a:fld>
            <a:endParaRPr lang="en-US"/>
          </a:p>
        </p:txBody>
      </p:sp>
      <p:pic>
        <p:nvPicPr>
          <p:cNvPr id="6" name="Picture 5">
            <a:extLst>
              <a:ext uri="{FF2B5EF4-FFF2-40B4-BE49-F238E27FC236}">
                <a16:creationId xmlns:a16="http://schemas.microsoft.com/office/drawing/2014/main" id="{E25CA2A5-3B10-684B-9E96-B3C092B32BF5}"/>
              </a:ext>
            </a:extLst>
          </p:cNvPr>
          <p:cNvPicPr>
            <a:picLocks noChangeAspect="1"/>
          </p:cNvPicPr>
          <p:nvPr/>
        </p:nvPicPr>
        <p:blipFill>
          <a:blip r:embed="rId2"/>
          <a:stretch>
            <a:fillRect/>
          </a:stretch>
        </p:blipFill>
        <p:spPr>
          <a:xfrm>
            <a:off x="0" y="544020"/>
            <a:ext cx="9144000" cy="4001121"/>
          </a:xfrm>
          <a:prstGeom prst="rect">
            <a:avLst/>
          </a:prstGeom>
        </p:spPr>
      </p:pic>
      <p:sp>
        <p:nvSpPr>
          <p:cNvPr id="7" name="Rounded Rectangular Callout 6">
            <a:extLst>
              <a:ext uri="{FF2B5EF4-FFF2-40B4-BE49-F238E27FC236}">
                <a16:creationId xmlns:a16="http://schemas.microsoft.com/office/drawing/2014/main" id="{6295A32D-B8FC-C248-983A-2D05C1DD2118}"/>
              </a:ext>
            </a:extLst>
          </p:cNvPr>
          <p:cNvSpPr/>
          <p:nvPr/>
        </p:nvSpPr>
        <p:spPr>
          <a:xfrm>
            <a:off x="1364106" y="4828123"/>
            <a:ext cx="4778116" cy="493386"/>
          </a:xfrm>
          <a:prstGeom prst="wedgeRoundRectCallout">
            <a:avLst>
              <a:gd name="adj1" fmla="val -35021"/>
              <a:gd name="adj2" fmla="val -133569"/>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Trained 3 times longer than the base model</a:t>
            </a:r>
          </a:p>
        </p:txBody>
      </p:sp>
    </p:spTree>
    <p:extLst>
      <p:ext uri="{BB962C8B-B14F-4D97-AF65-F5344CB8AC3E}">
        <p14:creationId xmlns:p14="http://schemas.microsoft.com/office/powerpoint/2010/main" val="23948525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B153773-7C9F-8144-9BAE-0068D62E5AD3}"/>
              </a:ext>
            </a:extLst>
          </p:cNvPr>
          <p:cNvSpPr>
            <a:spLocks noGrp="1"/>
          </p:cNvSpPr>
          <p:nvPr>
            <p:ph type="sldNum" sz="quarter" idx="12"/>
          </p:nvPr>
        </p:nvSpPr>
        <p:spPr/>
        <p:txBody>
          <a:bodyPr/>
          <a:lstStyle/>
          <a:p>
            <a:fld id="{FF5157AA-4A4D-2C48-B0F6-C526C028AE97}" type="slidenum">
              <a:rPr lang="en-US" smtClean="0"/>
              <a:t>65</a:t>
            </a:fld>
            <a:endParaRPr lang="en-US"/>
          </a:p>
        </p:txBody>
      </p:sp>
      <p:pic>
        <p:nvPicPr>
          <p:cNvPr id="4" name="Picture 3">
            <a:extLst>
              <a:ext uri="{FF2B5EF4-FFF2-40B4-BE49-F238E27FC236}">
                <a16:creationId xmlns:a16="http://schemas.microsoft.com/office/drawing/2014/main" id="{01B49F13-7DFA-7342-9940-AA37833F16E1}"/>
              </a:ext>
            </a:extLst>
          </p:cNvPr>
          <p:cNvPicPr>
            <a:picLocks noChangeAspect="1"/>
          </p:cNvPicPr>
          <p:nvPr/>
        </p:nvPicPr>
        <p:blipFill>
          <a:blip r:embed="rId2"/>
          <a:stretch>
            <a:fillRect/>
          </a:stretch>
        </p:blipFill>
        <p:spPr>
          <a:xfrm>
            <a:off x="674557" y="704538"/>
            <a:ext cx="7747732" cy="4964516"/>
          </a:xfrm>
          <a:prstGeom prst="rect">
            <a:avLst/>
          </a:prstGeom>
        </p:spPr>
      </p:pic>
      <p:sp>
        <p:nvSpPr>
          <p:cNvPr id="5" name="Rectangle 4">
            <a:extLst>
              <a:ext uri="{FF2B5EF4-FFF2-40B4-BE49-F238E27FC236}">
                <a16:creationId xmlns:a16="http://schemas.microsoft.com/office/drawing/2014/main" id="{ED11B04D-55F5-2D4B-BBF2-1F7AC18CBAD6}"/>
              </a:ext>
            </a:extLst>
          </p:cNvPr>
          <p:cNvSpPr/>
          <p:nvPr/>
        </p:nvSpPr>
        <p:spPr>
          <a:xfrm>
            <a:off x="6175948" y="704538"/>
            <a:ext cx="1444052" cy="4964516"/>
          </a:xfrm>
          <a:prstGeom prst="rect">
            <a:avLst/>
          </a:prstGeom>
          <a:noFill/>
          <a:ln w="889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ounded Rectangular Callout 5">
            <a:extLst>
              <a:ext uri="{FF2B5EF4-FFF2-40B4-BE49-F238E27FC236}">
                <a16:creationId xmlns:a16="http://schemas.microsoft.com/office/drawing/2014/main" id="{4667278F-55D1-D449-AAD2-E5DBDECCF7D2}"/>
              </a:ext>
            </a:extLst>
          </p:cNvPr>
          <p:cNvSpPr/>
          <p:nvPr/>
        </p:nvSpPr>
        <p:spPr>
          <a:xfrm>
            <a:off x="3462728" y="261152"/>
            <a:ext cx="2604542" cy="886771"/>
          </a:xfrm>
          <a:prstGeom prst="wedgeRoundRectCallout">
            <a:avLst>
              <a:gd name="adj1" fmla="val 51099"/>
              <a:gd name="adj2" fmla="val 142932"/>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Reasonably stable performance</a:t>
            </a:r>
          </a:p>
        </p:txBody>
      </p:sp>
    </p:spTree>
    <p:extLst>
      <p:ext uri="{BB962C8B-B14F-4D97-AF65-F5344CB8AC3E}">
        <p14:creationId xmlns:p14="http://schemas.microsoft.com/office/powerpoint/2010/main" val="31050057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B153773-7C9F-8144-9BAE-0068D62E5AD3}"/>
              </a:ext>
            </a:extLst>
          </p:cNvPr>
          <p:cNvSpPr>
            <a:spLocks noGrp="1"/>
          </p:cNvSpPr>
          <p:nvPr>
            <p:ph type="sldNum" sz="quarter" idx="12"/>
          </p:nvPr>
        </p:nvSpPr>
        <p:spPr/>
        <p:txBody>
          <a:bodyPr/>
          <a:lstStyle/>
          <a:p>
            <a:fld id="{FF5157AA-4A4D-2C48-B0F6-C526C028AE97}" type="slidenum">
              <a:rPr lang="en-US" smtClean="0"/>
              <a:t>66</a:t>
            </a:fld>
            <a:endParaRPr lang="en-US"/>
          </a:p>
        </p:txBody>
      </p:sp>
      <p:pic>
        <p:nvPicPr>
          <p:cNvPr id="4" name="Picture 3">
            <a:extLst>
              <a:ext uri="{FF2B5EF4-FFF2-40B4-BE49-F238E27FC236}">
                <a16:creationId xmlns:a16="http://schemas.microsoft.com/office/drawing/2014/main" id="{01B49F13-7DFA-7342-9940-AA37833F16E1}"/>
              </a:ext>
            </a:extLst>
          </p:cNvPr>
          <p:cNvPicPr>
            <a:picLocks noChangeAspect="1"/>
          </p:cNvPicPr>
          <p:nvPr/>
        </p:nvPicPr>
        <p:blipFill>
          <a:blip r:embed="rId2"/>
          <a:stretch>
            <a:fillRect/>
          </a:stretch>
        </p:blipFill>
        <p:spPr>
          <a:xfrm>
            <a:off x="674557" y="704538"/>
            <a:ext cx="7747732" cy="4964516"/>
          </a:xfrm>
          <a:prstGeom prst="rect">
            <a:avLst/>
          </a:prstGeom>
        </p:spPr>
      </p:pic>
      <p:sp>
        <p:nvSpPr>
          <p:cNvPr id="5" name="Rectangle 4">
            <a:extLst>
              <a:ext uri="{FF2B5EF4-FFF2-40B4-BE49-F238E27FC236}">
                <a16:creationId xmlns:a16="http://schemas.microsoft.com/office/drawing/2014/main" id="{31FFD440-CA9F-0E42-896F-8D376FA7CAAE}"/>
              </a:ext>
            </a:extLst>
          </p:cNvPr>
          <p:cNvSpPr/>
          <p:nvPr/>
        </p:nvSpPr>
        <p:spPr>
          <a:xfrm>
            <a:off x="1349115" y="2755939"/>
            <a:ext cx="6280878" cy="691799"/>
          </a:xfrm>
          <a:prstGeom prst="rect">
            <a:avLst/>
          </a:prstGeom>
          <a:noFill/>
          <a:ln w="889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ounded Rectangular Callout 5">
            <a:extLst>
              <a:ext uri="{FF2B5EF4-FFF2-40B4-BE49-F238E27FC236}">
                <a16:creationId xmlns:a16="http://schemas.microsoft.com/office/drawing/2014/main" id="{744FB6F8-FBB6-7D4D-B060-23C26B77200A}"/>
              </a:ext>
            </a:extLst>
          </p:cNvPr>
          <p:cNvSpPr/>
          <p:nvPr/>
        </p:nvSpPr>
        <p:spPr>
          <a:xfrm>
            <a:off x="2894285" y="1747087"/>
            <a:ext cx="2153654" cy="643112"/>
          </a:xfrm>
          <a:prstGeom prst="wedgeRoundRectCallout">
            <a:avLst>
              <a:gd name="adj1" fmla="val 47070"/>
              <a:gd name="adj2" fmla="val 9898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Stacking helps</a:t>
            </a:r>
          </a:p>
        </p:txBody>
      </p:sp>
    </p:spTree>
    <p:extLst>
      <p:ext uri="{BB962C8B-B14F-4D97-AF65-F5344CB8AC3E}">
        <p14:creationId xmlns:p14="http://schemas.microsoft.com/office/powerpoint/2010/main" val="42869143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B153773-7C9F-8144-9BAE-0068D62E5AD3}"/>
              </a:ext>
            </a:extLst>
          </p:cNvPr>
          <p:cNvSpPr>
            <a:spLocks noGrp="1"/>
          </p:cNvSpPr>
          <p:nvPr>
            <p:ph type="sldNum" sz="quarter" idx="12"/>
          </p:nvPr>
        </p:nvSpPr>
        <p:spPr/>
        <p:txBody>
          <a:bodyPr/>
          <a:lstStyle/>
          <a:p>
            <a:fld id="{FF5157AA-4A4D-2C48-B0F6-C526C028AE97}" type="slidenum">
              <a:rPr lang="en-US" smtClean="0"/>
              <a:t>67</a:t>
            </a:fld>
            <a:endParaRPr lang="en-US"/>
          </a:p>
        </p:txBody>
      </p:sp>
      <p:pic>
        <p:nvPicPr>
          <p:cNvPr id="4" name="Picture 3">
            <a:extLst>
              <a:ext uri="{FF2B5EF4-FFF2-40B4-BE49-F238E27FC236}">
                <a16:creationId xmlns:a16="http://schemas.microsoft.com/office/drawing/2014/main" id="{01B49F13-7DFA-7342-9940-AA37833F16E1}"/>
              </a:ext>
            </a:extLst>
          </p:cNvPr>
          <p:cNvPicPr>
            <a:picLocks noChangeAspect="1"/>
          </p:cNvPicPr>
          <p:nvPr/>
        </p:nvPicPr>
        <p:blipFill>
          <a:blip r:embed="rId2"/>
          <a:stretch>
            <a:fillRect/>
          </a:stretch>
        </p:blipFill>
        <p:spPr>
          <a:xfrm>
            <a:off x="674557" y="704538"/>
            <a:ext cx="7747732" cy="4964516"/>
          </a:xfrm>
          <a:prstGeom prst="rect">
            <a:avLst/>
          </a:prstGeom>
        </p:spPr>
      </p:pic>
      <p:sp>
        <p:nvSpPr>
          <p:cNvPr id="5" name="Rectangle 4">
            <a:extLst>
              <a:ext uri="{FF2B5EF4-FFF2-40B4-BE49-F238E27FC236}">
                <a16:creationId xmlns:a16="http://schemas.microsoft.com/office/drawing/2014/main" id="{BD5DBB91-060E-A94B-8CA5-9815D82A9180}"/>
              </a:ext>
            </a:extLst>
          </p:cNvPr>
          <p:cNvSpPr/>
          <p:nvPr/>
        </p:nvSpPr>
        <p:spPr>
          <a:xfrm>
            <a:off x="2983042" y="734519"/>
            <a:ext cx="4542019" cy="1633927"/>
          </a:xfrm>
          <a:prstGeom prst="rect">
            <a:avLst/>
          </a:prstGeom>
          <a:noFill/>
          <a:ln w="889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ounded Rectangular Callout 5">
            <a:extLst>
              <a:ext uri="{FF2B5EF4-FFF2-40B4-BE49-F238E27FC236}">
                <a16:creationId xmlns:a16="http://schemas.microsoft.com/office/drawing/2014/main" id="{02E8C8A1-15BC-B84D-8C0D-6E8461BC3A00}"/>
              </a:ext>
            </a:extLst>
          </p:cNvPr>
          <p:cNvSpPr/>
          <p:nvPr/>
        </p:nvSpPr>
        <p:spPr>
          <a:xfrm>
            <a:off x="2643265" y="2881271"/>
            <a:ext cx="4976735" cy="611049"/>
          </a:xfrm>
          <a:prstGeom prst="wedgeRoundRectCallout">
            <a:avLst>
              <a:gd name="adj1" fmla="val -10761"/>
              <a:gd name="adj2" fmla="val -11199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More than 1 head (</a:t>
            </a:r>
            <a:r>
              <a:rPr lang="en-US" i="1" dirty="0"/>
              <a:t>h</a:t>
            </a:r>
            <a:r>
              <a:rPr lang="en-US" dirty="0"/>
              <a:t>) helps, but not too many</a:t>
            </a:r>
          </a:p>
        </p:txBody>
      </p:sp>
    </p:spTree>
    <p:extLst>
      <p:ext uri="{BB962C8B-B14F-4D97-AF65-F5344CB8AC3E}">
        <p14:creationId xmlns:p14="http://schemas.microsoft.com/office/powerpoint/2010/main" val="1504833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56F9F-8464-E246-832F-013A607D1C37}"/>
              </a:ext>
            </a:extLst>
          </p:cNvPr>
          <p:cNvSpPr>
            <a:spLocks noGrp="1"/>
          </p:cNvSpPr>
          <p:nvPr>
            <p:ph type="title"/>
          </p:nvPr>
        </p:nvSpPr>
        <p:spPr/>
        <p:txBody>
          <a:bodyPr/>
          <a:lstStyle/>
          <a:p>
            <a:r>
              <a:rPr lang="en-US" dirty="0"/>
              <a:t>Intuition</a:t>
            </a:r>
          </a:p>
        </p:txBody>
      </p:sp>
      <p:pic>
        <p:nvPicPr>
          <p:cNvPr id="4" name="Picture 3">
            <a:extLst>
              <a:ext uri="{FF2B5EF4-FFF2-40B4-BE49-F238E27FC236}">
                <a16:creationId xmlns:a16="http://schemas.microsoft.com/office/drawing/2014/main" id="{955D606A-195F-BD41-B861-42FA76DF3F01}"/>
              </a:ext>
            </a:extLst>
          </p:cNvPr>
          <p:cNvPicPr>
            <a:picLocks noChangeAspect="1"/>
          </p:cNvPicPr>
          <p:nvPr/>
        </p:nvPicPr>
        <p:blipFill>
          <a:blip r:embed="rId2"/>
          <a:stretch>
            <a:fillRect/>
          </a:stretch>
        </p:blipFill>
        <p:spPr>
          <a:xfrm>
            <a:off x="457200" y="3116784"/>
            <a:ext cx="8229600" cy="2678672"/>
          </a:xfrm>
          <a:prstGeom prst="rect">
            <a:avLst/>
          </a:prstGeom>
        </p:spPr>
      </p:pic>
      <p:sp>
        <p:nvSpPr>
          <p:cNvPr id="5" name="Rectangle 4">
            <a:extLst>
              <a:ext uri="{FF2B5EF4-FFF2-40B4-BE49-F238E27FC236}">
                <a16:creationId xmlns:a16="http://schemas.microsoft.com/office/drawing/2014/main" id="{CE93E98E-D6FD-4047-8327-0B935C55B1C9}"/>
              </a:ext>
            </a:extLst>
          </p:cNvPr>
          <p:cNvSpPr/>
          <p:nvPr/>
        </p:nvSpPr>
        <p:spPr>
          <a:xfrm>
            <a:off x="818147" y="3116785"/>
            <a:ext cx="2731169" cy="1623658"/>
          </a:xfrm>
          <a:prstGeom prst="rect">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D3EF7FDB-2FB9-8E47-91EE-E35A7EC456C2}"/>
              </a:ext>
            </a:extLst>
          </p:cNvPr>
          <p:cNvSpPr txBox="1"/>
          <p:nvPr/>
        </p:nvSpPr>
        <p:spPr>
          <a:xfrm>
            <a:off x="1000709" y="2424285"/>
            <a:ext cx="2402139" cy="646331"/>
          </a:xfrm>
          <a:prstGeom prst="rect">
            <a:avLst/>
          </a:prstGeom>
          <a:noFill/>
        </p:spPr>
        <p:txBody>
          <a:bodyPr wrap="square" rtlCol="0">
            <a:spAutoFit/>
          </a:bodyPr>
          <a:lstStyle/>
          <a:p>
            <a:pPr algn="ctr"/>
            <a:r>
              <a:rPr lang="en-US" dirty="0"/>
              <a:t>LSTM 1: encodes the input sentence</a:t>
            </a:r>
          </a:p>
        </p:txBody>
      </p:sp>
      <p:sp>
        <p:nvSpPr>
          <p:cNvPr id="7" name="Rectangle 6">
            <a:extLst>
              <a:ext uri="{FF2B5EF4-FFF2-40B4-BE49-F238E27FC236}">
                <a16:creationId xmlns:a16="http://schemas.microsoft.com/office/drawing/2014/main" id="{850C43AE-EE98-D143-8AD1-9B88C4A07B47}"/>
              </a:ext>
            </a:extLst>
          </p:cNvPr>
          <p:cNvSpPr/>
          <p:nvPr/>
        </p:nvSpPr>
        <p:spPr>
          <a:xfrm>
            <a:off x="3737809" y="3116783"/>
            <a:ext cx="4588043" cy="1623658"/>
          </a:xfrm>
          <a:prstGeom prst="rect">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D1198D3D-BA43-CF4B-BA05-2EB28B33F0F3}"/>
              </a:ext>
            </a:extLst>
          </p:cNvPr>
          <p:cNvSpPr txBox="1"/>
          <p:nvPr/>
        </p:nvSpPr>
        <p:spPr>
          <a:xfrm>
            <a:off x="4966569" y="2193453"/>
            <a:ext cx="2130522" cy="923330"/>
          </a:xfrm>
          <a:prstGeom prst="rect">
            <a:avLst/>
          </a:prstGeom>
          <a:noFill/>
        </p:spPr>
        <p:txBody>
          <a:bodyPr wrap="square" rtlCol="0">
            <a:spAutoFit/>
          </a:bodyPr>
          <a:lstStyle/>
          <a:p>
            <a:pPr algn="ctr"/>
            <a:r>
              <a:rPr lang="en-US" dirty="0"/>
              <a:t>LSTM 2: decodes the output sentence as a language model </a:t>
            </a:r>
          </a:p>
        </p:txBody>
      </p:sp>
      <p:sp>
        <p:nvSpPr>
          <p:cNvPr id="9" name="Rounded Rectangular Callout 8">
            <a:extLst>
              <a:ext uri="{FF2B5EF4-FFF2-40B4-BE49-F238E27FC236}">
                <a16:creationId xmlns:a16="http://schemas.microsoft.com/office/drawing/2014/main" id="{678D532C-147A-1B4B-9A92-E179DEEC81A3}"/>
              </a:ext>
            </a:extLst>
          </p:cNvPr>
          <p:cNvSpPr/>
          <p:nvPr/>
        </p:nvSpPr>
        <p:spPr>
          <a:xfrm>
            <a:off x="2402071" y="1586807"/>
            <a:ext cx="5394392" cy="668309"/>
          </a:xfrm>
          <a:prstGeom prst="wedgeRoundRectCallout">
            <a:avLst>
              <a:gd name="adj1" fmla="val -27016"/>
              <a:gd name="adj2" fmla="val 295987"/>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r>
              <a:rPr lang="en-US" sz="2000" dirty="0">
                <a:latin typeface="+mj-lt"/>
              </a:rPr>
              <a:t>The ”interlingua” representation, obtained by jointly training the two LSTMs </a:t>
            </a:r>
          </a:p>
        </p:txBody>
      </p:sp>
      <p:sp>
        <p:nvSpPr>
          <p:cNvPr id="3" name="Slide Number Placeholder 2">
            <a:extLst>
              <a:ext uri="{FF2B5EF4-FFF2-40B4-BE49-F238E27FC236}">
                <a16:creationId xmlns:a16="http://schemas.microsoft.com/office/drawing/2014/main" id="{4417DE0A-AAD4-4447-A818-75C10E3D8CF5}"/>
              </a:ext>
            </a:extLst>
          </p:cNvPr>
          <p:cNvSpPr>
            <a:spLocks noGrp="1"/>
          </p:cNvSpPr>
          <p:nvPr>
            <p:ph type="sldNum" sz="quarter" idx="12"/>
          </p:nvPr>
        </p:nvSpPr>
        <p:spPr/>
        <p:txBody>
          <a:bodyPr/>
          <a:lstStyle/>
          <a:p>
            <a:fld id="{FF5157AA-4A4D-2C48-B0F6-C526C028AE97}" type="slidenum">
              <a:rPr lang="en-US" smtClean="0"/>
              <a:t>7</a:t>
            </a:fld>
            <a:endParaRPr lang="en-US"/>
          </a:p>
        </p:txBody>
      </p:sp>
    </p:spTree>
    <p:extLst>
      <p:ext uri="{BB962C8B-B14F-4D97-AF65-F5344CB8AC3E}">
        <p14:creationId xmlns:p14="http://schemas.microsoft.com/office/powerpoint/2010/main" val="9241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5A0BF-37F2-814B-98EB-389AE91F02B5}"/>
              </a:ext>
            </a:extLst>
          </p:cNvPr>
          <p:cNvSpPr>
            <a:spLocks noGrp="1"/>
          </p:cNvSpPr>
          <p:nvPr>
            <p:ph type="title"/>
          </p:nvPr>
        </p:nvSpPr>
        <p:spPr/>
        <p:txBody>
          <a:bodyPr/>
          <a:lstStyle/>
          <a:p>
            <a:r>
              <a:rPr lang="en-US" dirty="0"/>
              <a:t>Formalization</a:t>
            </a:r>
          </a:p>
        </p:txBody>
      </p:sp>
      <p:pic>
        <p:nvPicPr>
          <p:cNvPr id="5" name="Picture 4">
            <a:extLst>
              <a:ext uri="{FF2B5EF4-FFF2-40B4-BE49-F238E27FC236}">
                <a16:creationId xmlns:a16="http://schemas.microsoft.com/office/drawing/2014/main" id="{4BAEBA55-1BF9-8D49-8076-D24DEEE5AB2A}"/>
              </a:ext>
            </a:extLst>
          </p:cNvPr>
          <p:cNvPicPr>
            <a:picLocks noChangeAspect="1"/>
          </p:cNvPicPr>
          <p:nvPr/>
        </p:nvPicPr>
        <p:blipFill>
          <a:blip r:embed="rId2"/>
          <a:stretch>
            <a:fillRect/>
          </a:stretch>
        </p:blipFill>
        <p:spPr>
          <a:xfrm>
            <a:off x="571035" y="2273968"/>
            <a:ext cx="8115765" cy="3582040"/>
          </a:xfrm>
          <a:prstGeom prst="rect">
            <a:avLst/>
          </a:prstGeom>
        </p:spPr>
      </p:pic>
      <p:sp>
        <p:nvSpPr>
          <p:cNvPr id="3" name="Slide Number Placeholder 2">
            <a:extLst>
              <a:ext uri="{FF2B5EF4-FFF2-40B4-BE49-F238E27FC236}">
                <a16:creationId xmlns:a16="http://schemas.microsoft.com/office/drawing/2014/main" id="{2367B9A8-3D09-1143-89D7-12C86C577129}"/>
              </a:ext>
            </a:extLst>
          </p:cNvPr>
          <p:cNvSpPr>
            <a:spLocks noGrp="1"/>
          </p:cNvSpPr>
          <p:nvPr>
            <p:ph type="sldNum" sz="quarter" idx="12"/>
          </p:nvPr>
        </p:nvSpPr>
        <p:spPr/>
        <p:txBody>
          <a:bodyPr/>
          <a:lstStyle/>
          <a:p>
            <a:fld id="{FF5157AA-4A4D-2C48-B0F6-C526C028AE97}" type="slidenum">
              <a:rPr lang="en-US" smtClean="0"/>
              <a:t>8</a:t>
            </a:fld>
            <a:endParaRPr lang="en-US"/>
          </a:p>
        </p:txBody>
      </p:sp>
    </p:spTree>
    <p:extLst>
      <p:ext uri="{BB962C8B-B14F-4D97-AF65-F5344CB8AC3E}">
        <p14:creationId xmlns:p14="http://schemas.microsoft.com/office/powerpoint/2010/main" val="206780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ECE6D-AA05-AD45-846E-B37B152CF701}"/>
              </a:ext>
            </a:extLst>
          </p:cNvPr>
          <p:cNvSpPr>
            <a:spLocks noGrp="1"/>
          </p:cNvSpPr>
          <p:nvPr>
            <p:ph type="title"/>
          </p:nvPr>
        </p:nvSpPr>
        <p:spPr/>
        <p:txBody>
          <a:bodyPr/>
          <a:lstStyle/>
          <a:p>
            <a:r>
              <a:rPr lang="en-US" dirty="0"/>
              <a:t>Details</a:t>
            </a:r>
          </a:p>
        </p:txBody>
      </p:sp>
      <p:sp>
        <p:nvSpPr>
          <p:cNvPr id="3" name="Content Placeholder 2">
            <a:extLst>
              <a:ext uri="{FF2B5EF4-FFF2-40B4-BE49-F238E27FC236}">
                <a16:creationId xmlns:a16="http://schemas.microsoft.com/office/drawing/2014/main" id="{12461C28-674E-184F-A75B-8680E3FF3CD7}"/>
              </a:ext>
            </a:extLst>
          </p:cNvPr>
          <p:cNvSpPr>
            <a:spLocks noGrp="1"/>
          </p:cNvSpPr>
          <p:nvPr>
            <p:ph idx="1"/>
          </p:nvPr>
        </p:nvSpPr>
        <p:spPr/>
        <p:txBody>
          <a:bodyPr>
            <a:normAutofit fontScale="92500" lnSpcReduction="20000"/>
          </a:bodyPr>
          <a:lstStyle/>
          <a:p>
            <a:r>
              <a:rPr lang="en-US" dirty="0"/>
              <a:t>Two LSTMs used, one for the input sequence and one for the output one</a:t>
            </a:r>
          </a:p>
          <a:p>
            <a:pPr lvl="1"/>
            <a:r>
              <a:rPr lang="en-US" dirty="0"/>
              <a:t>Why is this useful? (In </a:t>
            </a:r>
            <a:r>
              <a:rPr lang="en-US" dirty="0" err="1"/>
              <a:t>DyNet</a:t>
            </a:r>
            <a:r>
              <a:rPr lang="en-US" dirty="0"/>
              <a:t> it is trivial to implement this with a single LSTM…)</a:t>
            </a:r>
          </a:p>
          <a:p>
            <a:r>
              <a:rPr lang="en-US" dirty="0"/>
              <a:t>Deep LSTMs with 4 layers</a:t>
            </a:r>
          </a:p>
          <a:p>
            <a:pPr lvl="1"/>
            <a:r>
              <a:rPr lang="en-US" dirty="0"/>
              <a:t>Probably learns an “interlingua”, but we don’t know what it is…</a:t>
            </a:r>
          </a:p>
          <a:p>
            <a:r>
              <a:rPr lang="en-US" dirty="0"/>
              <a:t>Reversed the input sequence</a:t>
            </a:r>
          </a:p>
          <a:p>
            <a:pPr lvl="1"/>
            <a:r>
              <a:rPr lang="en-US" dirty="0"/>
              <a:t> Map from </a:t>
            </a:r>
            <a:r>
              <a:rPr lang="en-US" dirty="0" err="1"/>
              <a:t>c,b,a</a:t>
            </a:r>
            <a:r>
              <a:rPr lang="en-US" dirty="0"/>
              <a:t> to </a:t>
            </a:r>
            <a:r>
              <a:rPr lang="el-GR" dirty="0" err="1"/>
              <a:t>α,β,γ</a:t>
            </a:r>
            <a:endParaRPr lang="en-US" dirty="0"/>
          </a:p>
          <a:p>
            <a:pPr lvl="1"/>
            <a:r>
              <a:rPr lang="en-US" dirty="0"/>
              <a:t>This way, a is in close proximity to </a:t>
            </a:r>
            <a:r>
              <a:rPr lang="el-GR" dirty="0"/>
              <a:t>α, </a:t>
            </a:r>
            <a:r>
              <a:rPr lang="en-US" dirty="0"/>
              <a:t>b is fairly close to </a:t>
            </a:r>
            <a:r>
              <a:rPr lang="el-GR" dirty="0"/>
              <a:t>β, </a:t>
            </a:r>
            <a:r>
              <a:rPr lang="en-US" dirty="0"/>
              <a:t>and so on </a:t>
            </a:r>
            <a:r>
              <a:rPr lang="el-GR" dirty="0"/>
              <a:t> </a:t>
            </a:r>
          </a:p>
          <a:p>
            <a:pPr lvl="1"/>
            <a:endParaRPr lang="en-US" dirty="0"/>
          </a:p>
        </p:txBody>
      </p:sp>
      <p:sp>
        <p:nvSpPr>
          <p:cNvPr id="4" name="Slide Number Placeholder 3">
            <a:extLst>
              <a:ext uri="{FF2B5EF4-FFF2-40B4-BE49-F238E27FC236}">
                <a16:creationId xmlns:a16="http://schemas.microsoft.com/office/drawing/2014/main" id="{9670D5BA-8B87-484B-AB7B-DB61BE13C5BB}"/>
              </a:ext>
            </a:extLst>
          </p:cNvPr>
          <p:cNvSpPr>
            <a:spLocks noGrp="1"/>
          </p:cNvSpPr>
          <p:nvPr>
            <p:ph type="sldNum" sz="quarter" idx="12"/>
          </p:nvPr>
        </p:nvSpPr>
        <p:spPr/>
        <p:txBody>
          <a:bodyPr/>
          <a:lstStyle/>
          <a:p>
            <a:fld id="{FF5157AA-4A4D-2C48-B0F6-C526C028AE97}" type="slidenum">
              <a:rPr lang="en-US" smtClean="0"/>
              <a:t>9</a:t>
            </a:fld>
            <a:endParaRPr lang="en-US"/>
          </a:p>
        </p:txBody>
      </p:sp>
    </p:spTree>
    <p:extLst>
      <p:ext uri="{BB962C8B-B14F-4D97-AF65-F5344CB8AC3E}">
        <p14:creationId xmlns:p14="http://schemas.microsoft.com/office/powerpoint/2010/main" val="9569998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3428</TotalTime>
  <Words>1048</Words>
  <Application>Microsoft Macintosh PowerPoint</Application>
  <PresentationFormat>On-screen Show (4:3)</PresentationFormat>
  <Paragraphs>188</Paragraphs>
  <Slides>67</Slides>
  <Notes>3</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67</vt:i4>
      </vt:variant>
    </vt:vector>
  </HeadingPairs>
  <TitlesOfParts>
    <vt:vector size="71" baseType="lpstr">
      <vt:lpstr>Arial</vt:lpstr>
      <vt:lpstr>Calibri</vt:lpstr>
      <vt:lpstr>Helvetica</vt:lpstr>
      <vt:lpstr>Office Theme</vt:lpstr>
      <vt:lpstr>Encode—decoder + transformer network</vt:lpstr>
      <vt:lpstr>Examples of sequence-to-sequence applications?</vt:lpstr>
      <vt:lpstr>Use case</vt:lpstr>
      <vt:lpstr>PowerPoint Presentation</vt:lpstr>
      <vt:lpstr>Contributions</vt:lpstr>
      <vt:lpstr>BLEU = modified n-gram precision</vt:lpstr>
      <vt:lpstr>Intuition</vt:lpstr>
      <vt:lpstr>Formalization</vt:lpstr>
      <vt:lpstr>Details</vt:lpstr>
      <vt:lpstr>Two types of experiments</vt:lpstr>
      <vt:lpstr>Dataset details</vt:lpstr>
      <vt:lpstr>Decoding details</vt:lpstr>
      <vt:lpstr>Intuition for input sentence reversal</vt:lpstr>
      <vt:lpstr>Training details</vt:lpstr>
      <vt:lpstr>Parallelization</vt:lpstr>
      <vt:lpstr>Results: direct translation</vt:lpstr>
      <vt:lpstr>Results: reranking</vt:lpstr>
      <vt:lpstr>Examples of long sentences generated</vt:lpstr>
      <vt:lpstr>Examples of long sentences generated</vt:lpstr>
      <vt:lpstr>Analysis</vt:lpstr>
      <vt:lpstr>PowerPoint Presentation</vt:lpstr>
      <vt:lpstr>Some slides taken from these blogs</vt:lpstr>
      <vt:lpstr>Contribution</vt:lpstr>
      <vt:lpstr>Contribution</vt:lpstr>
      <vt:lpstr>PowerPoint Presentation</vt:lpstr>
      <vt:lpstr>Intuition: the encoding of each word depends on its surrounding words</vt:lpstr>
      <vt:lpstr>PowerPoint Presentation</vt:lpstr>
      <vt:lpstr>PowerPoint Presentation</vt:lpstr>
      <vt:lpstr>PowerPoint Presentation</vt:lpstr>
      <vt:lpstr>PowerPoint Presentation</vt:lpstr>
      <vt:lpstr>PowerPoint Presentation</vt:lpstr>
      <vt:lpstr>PowerPoint Presentation</vt:lpstr>
      <vt:lpstr>Attention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Multi-head attention</vt:lpstr>
      <vt:lpstr>PowerPoint Presentation</vt:lpstr>
      <vt:lpstr>PowerPoint Presentation</vt:lpstr>
      <vt:lpstr>Summary: all attention matrices</vt:lpstr>
      <vt:lpstr>Applications of attention</vt:lpstr>
      <vt:lpstr>Layer Normalization</vt:lpstr>
      <vt:lpstr>PowerPoint Presentation</vt:lpstr>
      <vt:lpstr>Layer normalization</vt:lpstr>
      <vt:lpstr>PowerPoint Presentation</vt:lpstr>
      <vt:lpstr>Position Embeddings</vt:lpstr>
      <vt:lpstr>PowerPoint Presentation</vt:lpstr>
      <vt:lpstr>PowerPoint Presentation</vt:lpstr>
      <vt:lpstr>PowerPoint Presentation</vt:lpstr>
      <vt:lpstr>Advantages</vt:lpstr>
      <vt:lpstr>Stacked Architecture</vt:lpstr>
      <vt:lpstr>PowerPoint Presentation</vt:lpstr>
      <vt:lpstr>Objective function</vt:lpstr>
      <vt:lpstr>PowerPoint Presentation</vt:lpstr>
      <vt:lpstr>PowerPoint Presentation</vt:lpstr>
      <vt:lpstr>Results</vt:lpstr>
      <vt:lpstr>PowerPoint Presentation</vt:lpstr>
      <vt:lpstr>PowerPoint Presentation</vt:lpstr>
      <vt:lpstr>PowerPoint Presentation</vt:lpstr>
      <vt:lpstr>PowerPoint Presentation</vt:lpstr>
    </vt:vector>
  </TitlesOfParts>
  <Company>UA</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Mihai Surdeanu</dc:creator>
  <cp:lastModifiedBy>Mihai Surdeanu</cp:lastModifiedBy>
  <cp:revision>709</cp:revision>
  <dcterms:created xsi:type="dcterms:W3CDTF">2013-07-26T18:41:15Z</dcterms:created>
  <dcterms:modified xsi:type="dcterms:W3CDTF">2019-01-30T22:46:27Z</dcterms:modified>
</cp:coreProperties>
</file>